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tags/tag2.xml" ContentType="application/vnd.openxmlformats-officedocument.presentationml.tags+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5"/>
  </p:notesMasterIdLst>
  <p:handoutMasterIdLst>
    <p:handoutMasterId r:id="rId146"/>
  </p:handoutMasterIdLst>
  <p:sldIdLst>
    <p:sldId id="301" r:id="rId2"/>
    <p:sldId id="302" r:id="rId3"/>
    <p:sldId id="303" r:id="rId4"/>
    <p:sldId id="646" r:id="rId5"/>
    <p:sldId id="645" r:id="rId6"/>
    <p:sldId id="648" r:id="rId7"/>
    <p:sldId id="647" r:id="rId8"/>
    <p:sldId id="649" r:id="rId9"/>
    <p:sldId id="660" r:id="rId10"/>
    <p:sldId id="659" r:id="rId11"/>
    <p:sldId id="658" r:id="rId12"/>
    <p:sldId id="657" r:id="rId13"/>
    <p:sldId id="656" r:id="rId14"/>
    <p:sldId id="655" r:id="rId15"/>
    <p:sldId id="653" r:id="rId16"/>
    <p:sldId id="652" r:id="rId17"/>
    <p:sldId id="650" r:id="rId18"/>
    <p:sldId id="665" r:id="rId19"/>
    <p:sldId id="664" r:id="rId20"/>
    <p:sldId id="663" r:id="rId21"/>
    <p:sldId id="662" r:id="rId22"/>
    <p:sldId id="666" r:id="rId23"/>
    <p:sldId id="667" r:id="rId24"/>
    <p:sldId id="668" r:id="rId25"/>
    <p:sldId id="669" r:id="rId26"/>
    <p:sldId id="677" r:id="rId27"/>
    <p:sldId id="678" r:id="rId28"/>
    <p:sldId id="679" r:id="rId29"/>
    <p:sldId id="680" r:id="rId30"/>
    <p:sldId id="681" r:id="rId31"/>
    <p:sldId id="682" r:id="rId32"/>
    <p:sldId id="683" r:id="rId33"/>
    <p:sldId id="689" r:id="rId34"/>
    <p:sldId id="690" r:id="rId35"/>
    <p:sldId id="685" r:id="rId36"/>
    <p:sldId id="687" r:id="rId37"/>
    <p:sldId id="688" r:id="rId38"/>
    <p:sldId id="693" r:id="rId39"/>
    <p:sldId id="691" r:id="rId40"/>
    <p:sldId id="692" r:id="rId41"/>
    <p:sldId id="796" r:id="rId42"/>
    <p:sldId id="694" r:id="rId43"/>
    <p:sldId id="695" r:id="rId44"/>
    <p:sldId id="797" r:id="rId45"/>
    <p:sldId id="696" r:id="rId46"/>
    <p:sldId id="697" r:id="rId47"/>
    <p:sldId id="798" r:id="rId48"/>
    <p:sldId id="698" r:id="rId49"/>
    <p:sldId id="799" r:id="rId50"/>
    <p:sldId id="699" r:id="rId51"/>
    <p:sldId id="800" r:id="rId52"/>
    <p:sldId id="700" r:id="rId53"/>
    <p:sldId id="701" r:id="rId54"/>
    <p:sldId id="801" r:id="rId55"/>
    <p:sldId id="304" r:id="rId56"/>
    <p:sldId id="702" r:id="rId57"/>
    <p:sldId id="415" r:id="rId58"/>
    <p:sldId id="703" r:id="rId59"/>
    <p:sldId id="704" r:id="rId60"/>
    <p:sldId id="705" r:id="rId61"/>
    <p:sldId id="706" r:id="rId62"/>
    <p:sldId id="707" r:id="rId63"/>
    <p:sldId id="711" r:id="rId64"/>
    <p:sldId id="714" r:id="rId65"/>
    <p:sldId id="713" r:id="rId66"/>
    <p:sldId id="708" r:id="rId67"/>
    <p:sldId id="709" r:id="rId68"/>
    <p:sldId id="710" r:id="rId69"/>
    <p:sldId id="715" r:id="rId70"/>
    <p:sldId id="716" r:id="rId71"/>
    <p:sldId id="719" r:id="rId72"/>
    <p:sldId id="720" r:id="rId73"/>
    <p:sldId id="721" r:id="rId74"/>
    <p:sldId id="722" r:id="rId75"/>
    <p:sldId id="723" r:id="rId76"/>
    <p:sldId id="724" r:id="rId77"/>
    <p:sldId id="725" r:id="rId78"/>
    <p:sldId id="726" r:id="rId79"/>
    <p:sldId id="727" r:id="rId80"/>
    <p:sldId id="731" r:id="rId81"/>
    <p:sldId id="732" r:id="rId82"/>
    <p:sldId id="808" r:id="rId83"/>
    <p:sldId id="806" r:id="rId84"/>
    <p:sldId id="807" r:id="rId85"/>
    <p:sldId id="734" r:id="rId86"/>
    <p:sldId id="735" r:id="rId87"/>
    <p:sldId id="736" r:id="rId88"/>
    <p:sldId id="737" r:id="rId89"/>
    <p:sldId id="738" r:id="rId90"/>
    <p:sldId id="744" r:id="rId91"/>
    <p:sldId id="739" r:id="rId92"/>
    <p:sldId id="805" r:id="rId93"/>
    <p:sldId id="740" r:id="rId94"/>
    <p:sldId id="746" r:id="rId95"/>
    <p:sldId id="742" r:id="rId96"/>
    <p:sldId id="743" r:id="rId97"/>
    <p:sldId id="747" r:id="rId98"/>
    <p:sldId id="748" r:id="rId99"/>
    <p:sldId id="749" r:id="rId100"/>
    <p:sldId id="750" r:id="rId101"/>
    <p:sldId id="751" r:id="rId102"/>
    <p:sldId id="752" r:id="rId103"/>
    <p:sldId id="753" r:id="rId104"/>
    <p:sldId id="754" r:id="rId105"/>
    <p:sldId id="755" r:id="rId106"/>
    <p:sldId id="769" r:id="rId107"/>
    <p:sldId id="756" r:id="rId108"/>
    <p:sldId id="757" r:id="rId109"/>
    <p:sldId id="759" r:id="rId110"/>
    <p:sldId id="760" r:id="rId111"/>
    <p:sldId id="761" r:id="rId112"/>
    <p:sldId id="762" r:id="rId113"/>
    <p:sldId id="804" r:id="rId114"/>
    <p:sldId id="763" r:id="rId115"/>
    <p:sldId id="764" r:id="rId116"/>
    <p:sldId id="765" r:id="rId117"/>
    <p:sldId id="766" r:id="rId118"/>
    <p:sldId id="767" r:id="rId119"/>
    <p:sldId id="770" r:id="rId120"/>
    <p:sldId id="771" r:id="rId121"/>
    <p:sldId id="772" r:id="rId122"/>
    <p:sldId id="773" r:id="rId123"/>
    <p:sldId id="774" r:id="rId124"/>
    <p:sldId id="803" r:id="rId125"/>
    <p:sldId id="802" r:id="rId126"/>
    <p:sldId id="775" r:id="rId127"/>
    <p:sldId id="776" r:id="rId128"/>
    <p:sldId id="777" r:id="rId129"/>
    <p:sldId id="778" r:id="rId130"/>
    <p:sldId id="779" r:id="rId131"/>
    <p:sldId id="780" r:id="rId132"/>
    <p:sldId id="781" r:id="rId133"/>
    <p:sldId id="782" r:id="rId134"/>
    <p:sldId id="783" r:id="rId135"/>
    <p:sldId id="784" r:id="rId136"/>
    <p:sldId id="785" r:id="rId137"/>
    <p:sldId id="786" r:id="rId138"/>
    <p:sldId id="787" r:id="rId139"/>
    <p:sldId id="788" r:id="rId140"/>
    <p:sldId id="789" r:id="rId141"/>
    <p:sldId id="790" r:id="rId142"/>
    <p:sldId id="795" r:id="rId143"/>
    <p:sldId id="341" r:id="rId144"/>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95">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00"/>
    <a:srgbClr val="AAAE04"/>
    <a:srgbClr val="003300"/>
    <a:srgbClr val="067E52"/>
    <a:srgbClr val="13715C"/>
    <a:srgbClr val="2AA49A"/>
    <a:srgbClr val="D43E01"/>
    <a:srgbClr val="E8EAE9"/>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0" autoAdjust="0"/>
    <p:restoredTop sz="94737" autoAdjust="0"/>
  </p:normalViewPr>
  <p:slideViewPr>
    <p:cSldViewPr showGuides="1">
      <p:cViewPr varScale="1">
        <p:scale>
          <a:sx n="87" d="100"/>
          <a:sy n="87" d="100"/>
        </p:scale>
        <p:origin x="60" y="96"/>
      </p:cViewPr>
      <p:guideLst>
        <p:guide orient="horz" pos="1695"/>
        <p:guide pos="2880"/>
      </p:guideLst>
    </p:cSldViewPr>
  </p:slideViewPr>
  <p:notesTextViewPr>
    <p:cViewPr>
      <p:scale>
        <a:sx n="125" d="100"/>
        <a:sy n="125" d="100"/>
      </p:scale>
      <p:origin x="0" y="0"/>
    </p:cViewPr>
  </p:notesTextViewPr>
  <p:sorterViewPr>
    <p:cViewPr>
      <p:scale>
        <a:sx n="66" d="100"/>
        <a:sy n="66" d="100"/>
      </p:scale>
      <p:origin x="0" y="-10386"/>
    </p:cViewPr>
  </p:sorterViewPr>
  <p:notesViewPr>
    <p:cSldViewPr>
      <p:cViewPr varScale="1">
        <p:scale>
          <a:sx n="53" d="100"/>
          <a:sy n="53" d="100"/>
        </p:scale>
        <p:origin x="-2952" y="-102"/>
      </p:cViewPr>
      <p:guideLst>
        <p:guide orient="horz" pos="2880"/>
        <p:guide pos="2160"/>
      </p:guideLst>
    </p:cSldViewPr>
  </p:notesViewPr>
  <p:gridSpacing cx="72003" cy="72003"/>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image" Target="../media/image15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image" Target="../media/image172.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wmf"/><Relationship Id="rId1" Type="http://schemas.openxmlformats.org/officeDocument/2006/relationships/image" Target="../media/image31.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4" Type="http://schemas.openxmlformats.org/officeDocument/2006/relationships/image" Target="../media/image7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4" Type="http://schemas.openxmlformats.org/officeDocument/2006/relationships/image" Target="../media/image83.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 Id="rId4" Type="http://schemas.openxmlformats.org/officeDocument/2006/relationships/image" Target="../media/image90.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专题 1 力与物体的直线运动</a:t>
            </a: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2019/3/16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专题 1 力与物体的直线运动</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r>
              <a:rPr lang="zh-CN" altLang="en-US" noProof="1"/>
              <a:t>专题 </a:t>
            </a:r>
            <a:r>
              <a:rPr lang="en-US" altLang="zh-CN" noProof="1"/>
              <a:t>5</a:t>
            </a:r>
            <a:r>
              <a:rPr lang="zh-CN" altLang="en-US" noProof="1"/>
              <a:t> 概率与统计</a:t>
            </a: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pPr fontAlgn="base"/>
            <a:fld id="{673B58EF-4ABD-40F4-ACA4-FE81D742E6DD}" type="datetimeFigureOut">
              <a:rPr lang="zh-CN" altLang="en-US" strike="noStrike" noProof="1" smtClean="0">
                <a:latin typeface="Calibri" panose="020F0502020204030204" pitchFamily="34" charset="0"/>
                <a:ea typeface="微软雅黑" panose="020B0503020204020204" pitchFamily="34" charset="-122"/>
                <a:cs typeface="+mn-cs"/>
              </a:rPr>
              <a:pPr fontAlgn="base"/>
              <a:t>2019/3/16</a:t>
            </a:fld>
            <a:endParaRPr lang="zh-CN" altLang="en-US" strike="noStrike" noProof="1"/>
          </a:p>
        </p:txBody>
      </p:sp>
      <p:sp>
        <p:nvSpPr>
          <p:cNvPr id="10244" name="幻灯片图像占位符 3"/>
          <p:cNvSpPr>
            <a:spLocks noGrp="1" noRot="1" noChangeAspect="1"/>
          </p:cNvSpPr>
          <p:nvPr>
            <p:ph type="sldImg"/>
          </p:nvPr>
        </p:nvSpPr>
        <p:spPr>
          <a:xfrm>
            <a:off x="381000" y="685800"/>
            <a:ext cx="6096000" cy="3429000"/>
          </a:xfrm>
          <a:prstGeom prst="rect">
            <a:avLst/>
          </a:prstGeom>
          <a:noFill/>
          <a:ln w="12700" cap="flat" cmpd="sng">
            <a:solidFill>
              <a:srgbClr val="000000"/>
            </a:solidFill>
            <a:prstDash val="solid"/>
            <a:round/>
            <a:headEnd type="none" w="med" len="med"/>
            <a:tailEnd type="none" w="med" len="med"/>
          </a:ln>
        </p:spPr>
      </p:sp>
      <p:sp>
        <p:nvSpPr>
          <p:cNvPr id="10245" name="备注占位符 4"/>
          <p:cNvSpPr>
            <a:spLocks noGrp="1"/>
          </p:cNvSpPr>
          <p:nvPr>
            <p:ph type="body" sz="quarter"/>
          </p:nvPr>
        </p:nvSpPr>
        <p:spPr>
          <a:xfrm>
            <a:off x="685800" y="4343400"/>
            <a:ext cx="5486400" cy="4114800"/>
          </a:xfrm>
          <a:prstGeom prst="rect">
            <a:avLst/>
          </a:prstGeom>
          <a:noFill/>
          <a:ln w="9525">
            <a:noFill/>
          </a:ln>
        </p:spPr>
        <p:txBody>
          <a:bodyPr vert="horz" lIns="91440" tIns="45720" rIns="91440" bIns="45720"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r>
              <a:rPr lang="zh-CN" altLang="en-US" noProof="1"/>
              <a:t>专题 </a:t>
            </a:r>
            <a:r>
              <a:rPr lang="en-US" altLang="zh-CN" noProof="1"/>
              <a:t>5</a:t>
            </a:r>
            <a:r>
              <a:rPr lang="zh-CN" altLang="en-US" noProof="1"/>
              <a:t> 概率与统计</a:t>
            </a: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20386945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119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21929432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129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139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140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141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142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p:sp>
      <p:sp>
        <p:nvSpPr>
          <p:cNvPr id="71682"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143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29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39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3613529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1234277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166388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49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260934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381882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1768202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59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69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79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264534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89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92</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extLst>
      <p:ext uri="{BB962C8B-B14F-4D97-AF65-F5344CB8AC3E}">
        <p14:creationId xmlns:p14="http://schemas.microsoft.com/office/powerpoint/2010/main" val="14705243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96</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97</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98</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99</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100</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101</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103</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104</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p:nvPr>
        </p:nvSpPr>
        <p:spPr/>
        <p:txBody>
          <a:bodyPr lIns="91440" tIns="45720" rIns="91440" bIns="45720" anchor="t"/>
          <a:lstStyle/>
          <a:p>
            <a:pPr lvl="0"/>
            <a:endParaRPr lang="zh-CN" altLang="en-US"/>
          </a:p>
        </p:txBody>
      </p:sp>
      <p:sp>
        <p:nvSpPr>
          <p:cNvPr id="2" name="页眉占位符 1"/>
          <p:cNvSpPr>
            <a:spLocks noGrp="1"/>
          </p:cNvSpPr>
          <p:nvPr>
            <p:ph type="hdr" sz="quarter"/>
          </p:nvPr>
        </p:nvSpPr>
        <p:spPr/>
        <p:txBody>
          <a:bodyPr/>
          <a:lstStyle/>
          <a:p>
            <a:pPr fontAlgn="base"/>
            <a:r>
              <a:rPr lang="zh-CN" altLang="en-US" strike="noStrike" noProof="1"/>
              <a:t>专题 1 力与物体的直线运动</a:t>
            </a:r>
          </a:p>
        </p:txBody>
      </p:sp>
      <p:sp>
        <p:nvSpPr>
          <p:cNvPr id="3" name="灯片编号占位符 2"/>
          <p:cNvSpPr>
            <a:spLocks noGrp="1"/>
          </p:cNvSpPr>
          <p:nvPr>
            <p:ph type="sldNum" sz="quarter" idx="5"/>
          </p:nvPr>
        </p:nvSpPr>
        <p:spPr/>
        <p:txBody>
          <a:bodyPr/>
          <a:lstStyle/>
          <a:p>
            <a:pPr fontAlgn="base"/>
            <a:fld id="{A11FC198-2D83-4DFC-8CDD-7D23AF44D411}" type="slidenum">
              <a:rPr lang="zh-CN" altLang="en-US" strike="noStrike" noProof="1" smtClean="0">
                <a:latin typeface="Calibri" panose="020F0502020204030204" pitchFamily="34" charset="0"/>
                <a:ea typeface="微软雅黑" panose="020B0503020204020204" pitchFamily="34" charset="-122"/>
                <a:cs typeface="+mn-cs"/>
              </a:rPr>
              <a:pPr fontAlgn="base"/>
              <a:t>105</a:t>
            </a:fld>
            <a:endParaRPr lang="zh-CN" altLang="en-US" strike="noStrike" noProof="1"/>
          </a:p>
        </p:txBody>
      </p:sp>
      <p:sp>
        <p:nvSpPr>
          <p:cNvPr id="4" name="页脚占位符 3"/>
          <p:cNvSpPr>
            <a:spLocks noGrp="1"/>
          </p:cNvSpPr>
          <p:nvPr>
            <p:ph type="ftr" sz="quarter" idx="4"/>
          </p:nvPr>
        </p:nvSpPr>
        <p:spPr/>
        <p:txBody>
          <a:bodyPr/>
          <a:lstStyle/>
          <a:p>
            <a:pPr fontAlgn="base"/>
            <a:r>
              <a:rPr lang="zh-CN" altLang="en-US" strike="noStrike" noProof="1"/>
              <a:t>专题 1 力与物体的直线运动</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4866501"/>
            <a:ext cx="1205779" cy="246221"/>
          </a:xfrm>
          <a:prstGeom prst="rect">
            <a:avLst/>
          </a:prstGeom>
        </p:spPr>
        <p:txBody>
          <a:bodyPr wrap="none">
            <a:spAutoFit/>
          </a:bodyPr>
          <a:lstStyle/>
          <a:p>
            <a:r>
              <a:rPr lang="zh-CN" altLang="en-US" sz="1000" noProof="1">
                <a:solidFill>
                  <a:schemeClr val="accent3">
                    <a:lumMod val="50000"/>
                  </a:schemeClr>
                </a:solidFill>
              </a:rPr>
              <a:t>专题 </a:t>
            </a:r>
            <a:r>
              <a:rPr lang="en-US" altLang="zh-CN" sz="1000" noProof="1">
                <a:solidFill>
                  <a:schemeClr val="accent3">
                    <a:lumMod val="50000"/>
                  </a:schemeClr>
                </a:solidFill>
              </a:rPr>
              <a:t>5</a:t>
            </a:r>
            <a:r>
              <a:rPr lang="zh-CN" altLang="en-US" sz="1000" noProof="1">
                <a:solidFill>
                  <a:schemeClr val="accent3">
                    <a:lumMod val="50000"/>
                  </a:schemeClr>
                </a:solidFill>
              </a:rPr>
              <a:t> 概率与统计</a:t>
            </a:r>
          </a:p>
        </p:txBody>
      </p:sp>
    </p:spTree>
  </p:cSld>
  <p:clrMapOvr>
    <a:masterClrMapping/>
  </p:clrMapOvr>
  <p:transition spd="slow" advClick="0" advTm="0">
    <p:wipe dir="r"/>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accent1"/>
        </a:solidFill>
        <a:effectLst/>
      </p:bgPr>
    </p:bg>
    <p:spTree>
      <p:nvGrpSpPr>
        <p:cNvPr id="1" name=""/>
        <p:cNvGrpSpPr/>
        <p:nvPr/>
      </p:nvGrpSpPr>
      <p:grpSpPr>
        <a:xfrm>
          <a:off x="0" y="0"/>
          <a:ext cx="0" cy="0"/>
          <a:chOff x="0" y="0"/>
          <a:chExt cx="0" cy="0"/>
        </a:xfrm>
      </p:grpSpPr>
      <p:grpSp>
        <p:nvGrpSpPr>
          <p:cNvPr id="5126" name="Group 5"/>
          <p:cNvGrpSpPr/>
          <p:nvPr userDrawn="1"/>
        </p:nvGrpSpPr>
        <p:grpSpPr>
          <a:xfrm>
            <a:off x="347663" y="4732338"/>
            <a:ext cx="223837" cy="220662"/>
            <a:chOff x="4328868" y="5502988"/>
            <a:chExt cx="500307" cy="493774"/>
          </a:xfrm>
        </p:grpSpPr>
        <p:sp>
          <p:nvSpPr>
            <p:cNvPr id="5127" name="Freeform 7">
              <a:hlinkClick r:id="" action="ppaction://hlinkshowjump?jump=previousslide"/>
            </p:cNvPr>
            <p:cNvSpPr/>
            <p:nvPr userDrawn="1"/>
          </p:nvSpPr>
          <p:spPr>
            <a:xfrm>
              <a:off x="4520555" y="5649754"/>
              <a:ext cx="116933" cy="200242"/>
            </a:xfrm>
            <a:custGeom>
              <a:avLst/>
              <a:gdLst/>
              <a:ahLst/>
              <a:cxnLst>
                <a:cxn ang="0">
                  <a:pos x="114731" y="21179"/>
                </a:cxn>
                <a:cxn ang="0">
                  <a:pos x="36042" y="100121"/>
                </a:cxn>
                <a:cxn ang="0">
                  <a:pos x="114731" y="178787"/>
                </a:cxn>
                <a:cxn ang="0">
                  <a:pos x="116933" y="183463"/>
                </a:cxn>
                <a:cxn ang="0">
                  <a:pos x="114731" y="188139"/>
                </a:cxn>
                <a:cxn ang="0">
                  <a:pos x="104826" y="198041"/>
                </a:cxn>
                <a:cxn ang="0">
                  <a:pos x="100149" y="200242"/>
                </a:cxn>
                <a:cxn ang="0">
                  <a:pos x="95472" y="198041"/>
                </a:cxn>
                <a:cxn ang="0">
                  <a:pos x="2201" y="104796"/>
                </a:cxn>
                <a:cxn ang="0">
                  <a:pos x="0" y="100121"/>
                </a:cxn>
                <a:cxn ang="0">
                  <a:pos x="2201" y="95445"/>
                </a:cxn>
                <a:cxn ang="0">
                  <a:pos x="95472" y="1925"/>
                </a:cxn>
                <a:cxn ang="0">
                  <a:pos x="100149" y="0"/>
                </a:cxn>
                <a:cxn ang="0">
                  <a:pos x="104826" y="1925"/>
                </a:cxn>
                <a:cxn ang="0">
                  <a:pos x="114731" y="12102"/>
                </a:cxn>
                <a:cxn ang="0">
                  <a:pos x="116933" y="16503"/>
                </a:cxn>
                <a:cxn ang="0">
                  <a:pos x="114731" y="21179"/>
                </a:cxn>
              </a:cxnLst>
              <a:rect l="0" t="0" r="0" b="0"/>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lstStyle/>
            <a:p>
              <a:endParaRPr lang="zh-CN" altLang="en-US"/>
            </a:p>
          </p:txBody>
        </p:sp>
        <p:sp>
          <p:nvSpPr>
            <p:cNvPr id="5128" name="Freeform 8">
              <a:hlinkClick r:id="" action="ppaction://hlinkshowjump?jump=previous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rect l="0" t="0" r="0" b="0"/>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lstStyle/>
            <a:p>
              <a:endParaRPr lang="zh-CN" altLang="en-US"/>
            </a:p>
          </p:txBody>
        </p:sp>
      </p:grpSp>
      <p:grpSp>
        <p:nvGrpSpPr>
          <p:cNvPr id="5129" name="Group 9"/>
          <p:cNvGrpSpPr/>
          <p:nvPr userDrawn="1"/>
        </p:nvGrpSpPr>
        <p:grpSpPr>
          <a:xfrm flipH="1">
            <a:off x="933450" y="4732338"/>
            <a:ext cx="223838" cy="220662"/>
            <a:chOff x="4328868" y="5502988"/>
            <a:chExt cx="500307" cy="493774"/>
          </a:xfrm>
        </p:grpSpPr>
        <p:sp>
          <p:nvSpPr>
            <p:cNvPr id="5130" name="Freeform 10">
              <a:hlinkClick r:id="" action="ppaction://hlinkshowjump?jump=nextslide"/>
            </p:cNvPr>
            <p:cNvSpPr/>
            <p:nvPr userDrawn="1"/>
          </p:nvSpPr>
          <p:spPr>
            <a:xfrm>
              <a:off x="4520556" y="5649754"/>
              <a:ext cx="116933" cy="200242"/>
            </a:xfrm>
            <a:custGeom>
              <a:avLst/>
              <a:gdLst/>
              <a:ahLst/>
              <a:cxnLst>
                <a:cxn ang="0">
                  <a:pos x="114731" y="21179"/>
                </a:cxn>
                <a:cxn ang="0">
                  <a:pos x="36042" y="100121"/>
                </a:cxn>
                <a:cxn ang="0">
                  <a:pos x="114731" y="178787"/>
                </a:cxn>
                <a:cxn ang="0">
                  <a:pos x="116933" y="183463"/>
                </a:cxn>
                <a:cxn ang="0">
                  <a:pos x="114731" y="188139"/>
                </a:cxn>
                <a:cxn ang="0">
                  <a:pos x="104826" y="198041"/>
                </a:cxn>
                <a:cxn ang="0">
                  <a:pos x="100149" y="200242"/>
                </a:cxn>
                <a:cxn ang="0">
                  <a:pos x="95472" y="198041"/>
                </a:cxn>
                <a:cxn ang="0">
                  <a:pos x="2201" y="104796"/>
                </a:cxn>
                <a:cxn ang="0">
                  <a:pos x="0" y="100121"/>
                </a:cxn>
                <a:cxn ang="0">
                  <a:pos x="2201" y="95445"/>
                </a:cxn>
                <a:cxn ang="0">
                  <a:pos x="95472" y="1925"/>
                </a:cxn>
                <a:cxn ang="0">
                  <a:pos x="100149" y="0"/>
                </a:cxn>
                <a:cxn ang="0">
                  <a:pos x="104826" y="1925"/>
                </a:cxn>
                <a:cxn ang="0">
                  <a:pos x="114731" y="12102"/>
                </a:cxn>
                <a:cxn ang="0">
                  <a:pos x="116933" y="16503"/>
                </a:cxn>
                <a:cxn ang="0">
                  <a:pos x="114731" y="21179"/>
                </a:cxn>
              </a:cxnLst>
              <a:rect l="0" t="0" r="0" b="0"/>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808080"/>
            </a:solidFill>
            <a:ln w="9525">
              <a:noFill/>
            </a:ln>
          </p:spPr>
          <p:txBody>
            <a:bodyPr/>
            <a:lstStyle/>
            <a:p>
              <a:endParaRPr lang="zh-CN" altLang="en-US"/>
            </a:p>
          </p:txBody>
        </p:sp>
        <p:sp>
          <p:nvSpPr>
            <p:cNvPr id="5131" name="Freeform 11">
              <a:hlinkClick r:id="" action="ppaction://hlinkshowjump?jump=nextslide"/>
            </p:cNvPr>
            <p:cNvSpPr>
              <a:spLocks noEditPoints="1"/>
            </p:cNvSpPr>
            <p:nvPr userDrawn="1"/>
          </p:nvSpPr>
          <p:spPr>
            <a:xfrm>
              <a:off x="4328868" y="5502988"/>
              <a:ext cx="500307" cy="493774"/>
            </a:xfrm>
            <a:custGeom>
              <a:avLst/>
              <a:gdLst/>
              <a:ahLst/>
              <a:cxnLst>
                <a:cxn ang="0">
                  <a:pos x="427977" y="20725"/>
                </a:cxn>
                <a:cxn ang="0">
                  <a:pos x="479589" y="72538"/>
                </a:cxn>
                <a:cxn ang="0">
                  <a:pos x="479589" y="421235"/>
                </a:cxn>
                <a:cxn ang="0">
                  <a:pos x="427977" y="473048"/>
                </a:cxn>
                <a:cxn ang="0">
                  <a:pos x="72329" y="473048"/>
                </a:cxn>
                <a:cxn ang="0">
                  <a:pos x="20535" y="421235"/>
                </a:cxn>
                <a:cxn ang="0">
                  <a:pos x="20535" y="72538"/>
                </a:cxn>
                <a:cxn ang="0">
                  <a:pos x="72329" y="20725"/>
                </a:cxn>
                <a:cxn ang="0">
                  <a:pos x="427977" y="20725"/>
                </a:cxn>
                <a:cxn ang="0">
                  <a:pos x="427977" y="0"/>
                </a:cxn>
                <a:cxn ang="0">
                  <a:pos x="72329" y="0"/>
                </a:cxn>
                <a:cxn ang="0">
                  <a:pos x="0" y="72538"/>
                </a:cxn>
                <a:cxn ang="0">
                  <a:pos x="0" y="421235"/>
                </a:cxn>
                <a:cxn ang="0">
                  <a:pos x="72329" y="493774"/>
                </a:cxn>
                <a:cxn ang="0">
                  <a:pos x="427977" y="493774"/>
                </a:cxn>
                <a:cxn ang="0">
                  <a:pos x="500307" y="421235"/>
                </a:cxn>
                <a:cxn ang="0">
                  <a:pos x="500307" y="72538"/>
                </a:cxn>
                <a:cxn ang="0">
                  <a:pos x="427977" y="0"/>
                </a:cxn>
              </a:cxnLst>
              <a:rect l="0" t="0" r="0" b="0"/>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808080"/>
            </a:solidFill>
            <a:ln w="9525">
              <a:noFill/>
            </a:ln>
          </p:spPr>
          <p:txBody>
            <a:bodyPr/>
            <a:lstStyle/>
            <a:p>
              <a:endParaRPr lang="zh-CN" altLang="en-US"/>
            </a:p>
          </p:txBody>
        </p:sp>
      </p:grpSp>
      <p:cxnSp>
        <p:nvCxnSpPr>
          <p:cNvPr id="14" name="Straight Connector 3"/>
          <p:cNvCxnSpPr/>
          <p:nvPr userDrawn="1"/>
        </p:nvCxnSpPr>
        <p:spPr>
          <a:xfrm>
            <a:off x="552450" y="48450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0" y="4866501"/>
            <a:ext cx="1415772" cy="276999"/>
          </a:xfrm>
          <a:prstGeom prst="rect">
            <a:avLst/>
          </a:prstGeom>
        </p:spPr>
        <p:txBody>
          <a:bodyPr wrap="none">
            <a:spAutoFit/>
          </a:bodyPr>
          <a:lstStyle/>
          <a:p>
            <a:r>
              <a:rPr lang="zh-CN" altLang="en-US" sz="1200" b="1" dirty="0">
                <a:gradFill>
                  <a:gsLst>
                    <a:gs pos="96000">
                      <a:schemeClr val="accent1">
                        <a:lumMod val="5000"/>
                        <a:lumOff val="95000"/>
                      </a:schemeClr>
                    </a:gs>
                    <a:gs pos="12000">
                      <a:schemeClr val="accent2">
                        <a:lumMod val="60000"/>
                        <a:lumOff val="40000"/>
                      </a:schemeClr>
                    </a:gs>
                    <a:gs pos="42000">
                      <a:schemeClr val="accent2">
                        <a:lumMod val="75000"/>
                      </a:schemeClr>
                    </a:gs>
                    <a:gs pos="59000">
                      <a:schemeClr val="accent1">
                        <a:lumMod val="75000"/>
                      </a:schemeClr>
                    </a:gs>
                    <a:gs pos="89000">
                      <a:schemeClr val="accent1">
                        <a:lumMod val="60000"/>
                        <a:lumOff val="40000"/>
                      </a:schemeClr>
                    </a:gs>
                  </a:gsLst>
                  <a:lin ang="5400000" scaled="0"/>
                </a:gradFill>
                <a:latin typeface="楷体" panose="02010609060101010101" charset="-122"/>
                <a:ea typeface="楷体" panose="02010609060101010101" charset="-122"/>
                <a:cs typeface="楷体" panose="02010609060101010101" charset="-122"/>
              </a:rPr>
              <a:t>专题</a:t>
            </a:r>
            <a:r>
              <a:rPr lang="en-US" altLang="zh-CN" sz="1200" b="1" dirty="0">
                <a:gradFill>
                  <a:gsLst>
                    <a:gs pos="96000">
                      <a:schemeClr val="accent1">
                        <a:lumMod val="5000"/>
                        <a:lumOff val="95000"/>
                      </a:schemeClr>
                    </a:gs>
                    <a:gs pos="12000">
                      <a:schemeClr val="accent2">
                        <a:lumMod val="60000"/>
                        <a:lumOff val="40000"/>
                      </a:schemeClr>
                    </a:gs>
                    <a:gs pos="42000">
                      <a:schemeClr val="accent2">
                        <a:lumMod val="75000"/>
                      </a:schemeClr>
                    </a:gs>
                    <a:gs pos="59000">
                      <a:schemeClr val="accent1">
                        <a:lumMod val="75000"/>
                      </a:schemeClr>
                    </a:gs>
                    <a:gs pos="89000">
                      <a:schemeClr val="accent1">
                        <a:lumMod val="60000"/>
                        <a:lumOff val="40000"/>
                      </a:schemeClr>
                    </a:gs>
                  </a:gsLst>
                  <a:lin ang="5400000" scaled="0"/>
                </a:gradFill>
                <a:latin typeface="楷体" panose="02010609060101010101" charset="-122"/>
                <a:ea typeface="楷体" panose="02010609060101010101" charset="-122"/>
                <a:cs typeface="楷体" panose="02010609060101010101" charset="-122"/>
              </a:rPr>
              <a:t>5 </a:t>
            </a:r>
            <a:r>
              <a:rPr lang="zh-CN" altLang="en-US" sz="1200" b="1" dirty="0">
                <a:gradFill>
                  <a:gsLst>
                    <a:gs pos="96000">
                      <a:schemeClr val="accent1">
                        <a:lumMod val="5000"/>
                        <a:lumOff val="95000"/>
                      </a:schemeClr>
                    </a:gs>
                    <a:gs pos="12000">
                      <a:schemeClr val="accent2">
                        <a:lumMod val="60000"/>
                        <a:lumOff val="40000"/>
                      </a:schemeClr>
                    </a:gs>
                    <a:gs pos="42000">
                      <a:schemeClr val="accent2">
                        <a:lumMod val="75000"/>
                      </a:schemeClr>
                    </a:gs>
                    <a:gs pos="59000">
                      <a:schemeClr val="accent1">
                        <a:lumMod val="75000"/>
                      </a:schemeClr>
                    </a:gs>
                    <a:gs pos="89000">
                      <a:schemeClr val="accent1">
                        <a:lumMod val="60000"/>
                        <a:lumOff val="40000"/>
                      </a:schemeClr>
                    </a:gs>
                  </a:gsLst>
                  <a:lin ang="5400000" scaled="0"/>
                </a:gradFill>
                <a:latin typeface="楷体" panose="02010609060101010101" charset="-122"/>
                <a:ea typeface="楷体" panose="02010609060101010101" charset="-122"/>
                <a:cs typeface="楷体" panose="02010609060101010101" charset="-122"/>
              </a:rPr>
              <a:t>概率与统计</a:t>
            </a:r>
          </a:p>
        </p:txBody>
      </p:sp>
    </p:spTree>
  </p:cSld>
  <p:clrMapOvr>
    <a:masterClrMapping/>
  </p:clrMapOvr>
  <p:transition spd="slow" advClick="0" advTm="0">
    <p:wipe dir="r"/>
  </p:transition>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pic>
        <p:nvPicPr>
          <p:cNvPr id="1026" name="Picture 4"/>
          <p:cNvPicPr>
            <a:picLocks noChangeAspect="1"/>
          </p:cNvPicPr>
          <p:nvPr/>
        </p:nvPicPr>
        <p:blipFill>
          <a:blip r:embed="rId6" cstate="print"/>
          <a:stretch>
            <a:fillRect/>
          </a:stretch>
        </p:blipFill>
        <p:spPr>
          <a:xfrm>
            <a:off x="0" y="635"/>
            <a:ext cx="9144000" cy="5141913"/>
          </a:xfrm>
          <a:prstGeom prst="rect">
            <a:avLst/>
          </a:prstGeom>
          <a:noFill/>
          <a:ln w="9525">
            <a:noFill/>
          </a:ln>
        </p:spPr>
      </p:pic>
      <p:sp>
        <p:nvSpPr>
          <p:cNvPr id="7" name="文本框 4"/>
          <p:cNvSpPr txBox="1"/>
          <p:nvPr>
            <p:custDataLst>
              <p:tags r:id="rId4"/>
            </p:custDataLst>
          </p:nvPr>
        </p:nvSpPr>
        <p:spPr>
          <a:xfrm>
            <a:off x="0" y="-65188"/>
            <a:ext cx="10458450" cy="1126908"/>
          </a:xfrm>
          <a:prstGeom prst="rect">
            <a:avLst/>
          </a:prstGeom>
          <a:noFill/>
        </p:spPr>
        <p:txBody>
          <a:bodyPr wrap="square" rtlCol="0" anchor="ctr">
            <a:normAutofit/>
          </a:bodyPr>
          <a:lstStyle/>
          <a:p>
            <a:pPr>
              <a:lnSpc>
                <a:spcPct val="130000"/>
              </a:lnSpc>
            </a:pPr>
            <a:r>
              <a:rPr lang="en-US" altLang="zh-CN" sz="3600" dirty="0">
                <a:latin typeface="+mj-lt"/>
                <a:ea typeface="+mj-ea"/>
                <a:cs typeface="+mj-cs"/>
              </a:rPr>
              <a:t>   </a:t>
            </a:r>
            <a:endParaRPr lang="zh-CN" altLang="en-US" sz="3600" dirty="0">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Click="0" advTm="0">
    <p:wipe dir="r"/>
  </p:transition>
  <p:hf hdr="0" dt="0"/>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package" Target="../embeddings/Microsoft_Word_Document3.docx"/><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image" Target="../media/image130.emf"/><Relationship Id="rId4" Type="http://schemas.openxmlformats.org/officeDocument/2006/relationships/package" Target="../embeddings/Microsoft_Word_Document117.docx"/></Relationships>
</file>

<file path=ppt/slides/_rels/slide101.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notesSlide" Target="../notesSlides/notesSlide96.xml"/><Relationship Id="rId7" Type="http://schemas.openxmlformats.org/officeDocument/2006/relationships/package" Target="../embeddings/Microsoft_Word_Document119.docx"/><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131.emf"/><Relationship Id="rId5" Type="http://schemas.openxmlformats.org/officeDocument/2006/relationships/package" Target="../embeddings/Microsoft_Word_Document118.docx"/><Relationship Id="rId10" Type="http://schemas.openxmlformats.org/officeDocument/2006/relationships/slide" Target="slide2.xml"/><Relationship Id="rId4" Type="http://schemas.openxmlformats.org/officeDocument/2006/relationships/slide" Target="slide102.xml"/><Relationship Id="rId9"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package" Target="../embeddings/Microsoft_Word_Document120.docx"/><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133.e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134.emf"/><Relationship Id="rId5" Type="http://schemas.openxmlformats.org/officeDocument/2006/relationships/package" Target="../embeddings/Microsoft_Word_Document121.docx"/><Relationship Id="rId4" Type="http://schemas.openxmlformats.org/officeDocument/2006/relationships/slide" Target="slide10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90.vml"/><Relationship Id="rId5" Type="http://schemas.openxmlformats.org/officeDocument/2006/relationships/image" Target="../media/image135.emf"/><Relationship Id="rId4" Type="http://schemas.openxmlformats.org/officeDocument/2006/relationships/package" Target="../embeddings/Microsoft_Word_Document122.docx"/></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136.emf"/><Relationship Id="rId5" Type="http://schemas.openxmlformats.org/officeDocument/2006/relationships/package" Target="../embeddings/Microsoft_Word_Document123.docx"/><Relationship Id="rId4" Type="http://schemas.openxmlformats.org/officeDocument/2006/relationships/slide" Target="slide10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92.vml"/><Relationship Id="rId5" Type="http://schemas.openxmlformats.org/officeDocument/2006/relationships/image" Target="../media/image137.emf"/><Relationship Id="rId4" Type="http://schemas.openxmlformats.org/officeDocument/2006/relationships/package" Target="../embeddings/Microsoft_Word_Document124.docx"/></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138.emf"/><Relationship Id="rId5" Type="http://schemas.openxmlformats.org/officeDocument/2006/relationships/package" Target="../embeddings/Microsoft_Word_Document125.docx"/><Relationship Id="rId4" Type="http://schemas.openxmlformats.org/officeDocument/2006/relationships/slide" Target="slide108.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94.vml"/><Relationship Id="rId5" Type="http://schemas.openxmlformats.org/officeDocument/2006/relationships/image" Target="../media/image139.emf"/><Relationship Id="rId4" Type="http://schemas.openxmlformats.org/officeDocument/2006/relationships/package" Target="../embeddings/Microsoft_Word_Document126.docx"/></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140.emf"/><Relationship Id="rId5" Type="http://schemas.openxmlformats.org/officeDocument/2006/relationships/package" Target="../embeddings/Microsoft_Word_Document127.docx"/><Relationship Id="rId4" Type="http://schemas.openxmlformats.org/officeDocument/2006/relationships/slide" Target="slide110.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96.vml"/><Relationship Id="rId5" Type="http://schemas.openxmlformats.org/officeDocument/2006/relationships/image" Target="../media/image141.emf"/><Relationship Id="rId4" Type="http://schemas.openxmlformats.org/officeDocument/2006/relationships/package" Target="../embeddings/Microsoft_Word_Document128.docx"/></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package" Target="../embeddings/Microsoft_Word_Document129.docx"/><Relationship Id="rId5" Type="http://schemas.openxmlformats.org/officeDocument/2006/relationships/image" Target="../media/image152.png"/><Relationship Id="rId4" Type="http://schemas.openxmlformats.org/officeDocument/2006/relationships/slide" Target="slide11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144.emf"/><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package" Target="../embeddings/Microsoft_Word_Document131.docx"/><Relationship Id="rId5" Type="http://schemas.openxmlformats.org/officeDocument/2006/relationships/image" Target="../media/image143.emf"/><Relationship Id="rId4" Type="http://schemas.openxmlformats.org/officeDocument/2006/relationships/package" Target="../embeddings/Microsoft_Word_Document130.docx"/></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package" Target="../embeddings/Microsoft_Word_Document133.docx"/><Relationship Id="rId5" Type="http://schemas.openxmlformats.org/officeDocument/2006/relationships/image" Target="../media/image145.emf"/><Relationship Id="rId4" Type="http://schemas.openxmlformats.org/officeDocument/2006/relationships/package" Target="../embeddings/Microsoft_Word_Document132.docx"/></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147.emf"/><Relationship Id="rId5" Type="http://schemas.openxmlformats.org/officeDocument/2006/relationships/package" Target="../embeddings/Microsoft_Word_Document134.docx"/><Relationship Id="rId4" Type="http://schemas.openxmlformats.org/officeDocument/2006/relationships/slide" Target="slide115.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101.vml"/><Relationship Id="rId5" Type="http://schemas.openxmlformats.org/officeDocument/2006/relationships/image" Target="../media/image148.emf"/><Relationship Id="rId4" Type="http://schemas.openxmlformats.org/officeDocument/2006/relationships/package" Target="../embeddings/Microsoft_Word_Document135.docx"/></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149.emf"/><Relationship Id="rId5" Type="http://schemas.openxmlformats.org/officeDocument/2006/relationships/package" Target="../embeddings/Microsoft_Word_Document136.docx"/><Relationship Id="rId4" Type="http://schemas.openxmlformats.org/officeDocument/2006/relationships/slide" Target="slide11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103.vml"/><Relationship Id="rId5" Type="http://schemas.openxmlformats.org/officeDocument/2006/relationships/image" Target="../media/image150.emf"/><Relationship Id="rId4" Type="http://schemas.openxmlformats.org/officeDocument/2006/relationships/package" Target="../embeddings/Microsoft_Word_Document137.docx"/></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52.emf"/><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package" Target="../embeddings/Microsoft_Word_Document139.docx"/><Relationship Id="rId5" Type="http://schemas.openxmlformats.org/officeDocument/2006/relationships/image" Target="../media/image151.emf"/><Relationship Id="rId4" Type="http://schemas.openxmlformats.org/officeDocument/2006/relationships/package" Target="../embeddings/Microsoft_Word_Document138.docx"/></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153.emf"/><Relationship Id="rId5" Type="http://schemas.openxmlformats.org/officeDocument/2006/relationships/package" Target="../embeddings/Microsoft_Word_Document140.docx"/><Relationship Id="rId4" Type="http://schemas.openxmlformats.org/officeDocument/2006/relationships/slide" Target="slide120.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106.vml"/><Relationship Id="rId5" Type="http://schemas.openxmlformats.org/officeDocument/2006/relationships/image" Target="../media/image154.emf"/><Relationship Id="rId4" Type="http://schemas.openxmlformats.org/officeDocument/2006/relationships/package" Target="../embeddings/Microsoft_Word_Document141.docx"/></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155.emf"/><Relationship Id="rId5" Type="http://schemas.openxmlformats.org/officeDocument/2006/relationships/package" Target="../embeddings/Microsoft_Word_Document142.docx"/><Relationship Id="rId4" Type="http://schemas.openxmlformats.org/officeDocument/2006/relationships/slide" Target="slide12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108.vml"/><Relationship Id="rId5" Type="http://schemas.openxmlformats.org/officeDocument/2006/relationships/image" Target="../media/image156.emf"/><Relationship Id="rId4" Type="http://schemas.openxmlformats.org/officeDocument/2006/relationships/package" Target="../embeddings/Microsoft_Word_Document143.docx"/></Relationships>
</file>

<file path=ppt/slides/_rels/slide12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notesSlide" Target="../notesSlides/notesSlide117.xml"/><Relationship Id="rId7" Type="http://schemas.openxmlformats.org/officeDocument/2006/relationships/image" Target="../media/image158.jpeg"/><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slide" Target="slide124.xml"/><Relationship Id="rId5" Type="http://schemas.openxmlformats.org/officeDocument/2006/relationships/image" Target="../media/image157.emf"/><Relationship Id="rId4" Type="http://schemas.openxmlformats.org/officeDocument/2006/relationships/package" Target="../embeddings/Microsoft_Word_Document144.docx"/><Relationship Id="rId9" Type="http://schemas.openxmlformats.org/officeDocument/2006/relationships/slide" Target="slide2.xml"/></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Word_Document145.docx"/><Relationship Id="rId2" Type="http://schemas.openxmlformats.org/officeDocument/2006/relationships/slideLayout" Target="../slideLayouts/slideLayout2.xml"/><Relationship Id="rId1" Type="http://schemas.openxmlformats.org/officeDocument/2006/relationships/vmlDrawing" Target="../drawings/vmlDrawing110.vml"/><Relationship Id="rId4" Type="http://schemas.openxmlformats.org/officeDocument/2006/relationships/image" Target="../media/image159.e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slide" Target="slide126.xml"/><Relationship Id="rId5" Type="http://schemas.openxmlformats.org/officeDocument/2006/relationships/image" Target="../media/image160.emf"/><Relationship Id="rId4" Type="http://schemas.openxmlformats.org/officeDocument/2006/relationships/package" Target="../embeddings/Microsoft_Word_Document146.docx"/></Relationships>
</file>

<file path=ppt/slides/_rels/slide126.xml.rels><?xml version="1.0" encoding="UTF-8" standalone="yes"?>
<Relationships xmlns="http://schemas.openxmlformats.org/package/2006/relationships"><Relationship Id="rId3" Type="http://schemas.openxmlformats.org/officeDocument/2006/relationships/package" Target="../embeddings/Microsoft_Word_Document147.docx"/><Relationship Id="rId2" Type="http://schemas.openxmlformats.org/officeDocument/2006/relationships/slideLayout" Target="../slideLayouts/slideLayout2.xml"/><Relationship Id="rId1" Type="http://schemas.openxmlformats.org/officeDocument/2006/relationships/vmlDrawing" Target="../drawings/vmlDrawing112.vml"/><Relationship Id="rId4" Type="http://schemas.openxmlformats.org/officeDocument/2006/relationships/image" Target="../media/image161.emf"/></Relationships>
</file>

<file path=ppt/slides/_rels/slide127.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113.vml"/><Relationship Id="rId5" Type="http://schemas.openxmlformats.org/officeDocument/2006/relationships/image" Target="../media/image163.emf"/><Relationship Id="rId4" Type="http://schemas.openxmlformats.org/officeDocument/2006/relationships/package" Target="../embeddings/Microsoft_Word_Document148.docx"/></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164.emf"/><Relationship Id="rId5" Type="http://schemas.openxmlformats.org/officeDocument/2006/relationships/package" Target="../embeddings/Microsoft_Word_Document149.docx"/><Relationship Id="rId4" Type="http://schemas.openxmlformats.org/officeDocument/2006/relationships/slide" Target="slide1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package" Target="../embeddings/Microsoft_Word_Document4.docx"/><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115.vml"/><Relationship Id="rId5" Type="http://schemas.openxmlformats.org/officeDocument/2006/relationships/image" Target="../media/image165.emf"/><Relationship Id="rId4" Type="http://schemas.openxmlformats.org/officeDocument/2006/relationships/package" Target="../embeddings/Microsoft_Word_Document150.docx"/></Relationships>
</file>

<file path=ppt/slides/_rels/slide131.xml.rels><?xml version="1.0" encoding="UTF-8" standalone="yes"?>
<Relationships xmlns="http://schemas.openxmlformats.org/package/2006/relationships"><Relationship Id="rId8" Type="http://schemas.openxmlformats.org/officeDocument/2006/relationships/package" Target="../embeddings/Microsoft_Word_Document152.docx"/><Relationship Id="rId3" Type="http://schemas.openxmlformats.org/officeDocument/2006/relationships/notesSlide" Target="../notesSlides/notesSlide123.xml"/><Relationship Id="rId7" Type="http://schemas.openxmlformats.org/officeDocument/2006/relationships/image" Target="../media/image168.jpeg"/><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166.emf"/><Relationship Id="rId5" Type="http://schemas.openxmlformats.org/officeDocument/2006/relationships/package" Target="../embeddings/Microsoft_Word_Document151.docx"/><Relationship Id="rId4" Type="http://schemas.openxmlformats.org/officeDocument/2006/relationships/slide" Target="slide132.xml"/><Relationship Id="rId9" Type="http://schemas.openxmlformats.org/officeDocument/2006/relationships/image" Target="../media/image167.em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117.vml"/><Relationship Id="rId5" Type="http://schemas.openxmlformats.org/officeDocument/2006/relationships/image" Target="../media/image169.emf"/><Relationship Id="rId4" Type="http://schemas.openxmlformats.org/officeDocument/2006/relationships/package" Target="../embeddings/Microsoft_Word_Document153.docx"/></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image" Target="../media/image170.emf"/><Relationship Id="rId5" Type="http://schemas.openxmlformats.org/officeDocument/2006/relationships/package" Target="../embeddings/Microsoft_Word_Document154.docx"/><Relationship Id="rId4" Type="http://schemas.openxmlformats.org/officeDocument/2006/relationships/slide" Target="slide13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119.vml"/><Relationship Id="rId5" Type="http://schemas.openxmlformats.org/officeDocument/2006/relationships/image" Target="../media/image171.emf"/><Relationship Id="rId4" Type="http://schemas.openxmlformats.org/officeDocument/2006/relationships/package" Target="../embeddings/Microsoft_Word_Document155.docx"/></Relationships>
</file>

<file path=ppt/slides/_rels/slide135.xml.rels><?xml version="1.0" encoding="UTF-8" standalone="yes"?>
<Relationships xmlns="http://schemas.openxmlformats.org/package/2006/relationships"><Relationship Id="rId8" Type="http://schemas.openxmlformats.org/officeDocument/2006/relationships/image" Target="../media/image173.emf"/><Relationship Id="rId3" Type="http://schemas.openxmlformats.org/officeDocument/2006/relationships/notesSlide" Target="../notesSlides/notesSlide127.xml"/><Relationship Id="rId7" Type="http://schemas.openxmlformats.org/officeDocument/2006/relationships/package" Target="../embeddings/Microsoft_Word_Document157.docx"/><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image" Target="../media/image172.emf"/><Relationship Id="rId5" Type="http://schemas.openxmlformats.org/officeDocument/2006/relationships/package" Target="../embeddings/Microsoft_Word_Document156.docx"/><Relationship Id="rId10" Type="http://schemas.openxmlformats.org/officeDocument/2006/relationships/image" Target="../media/image174.emf"/><Relationship Id="rId4" Type="http://schemas.openxmlformats.org/officeDocument/2006/relationships/slide" Target="slide136.xml"/><Relationship Id="rId9" Type="http://schemas.openxmlformats.org/officeDocument/2006/relationships/package" Target="../embeddings/Microsoft_Word_Document158.docx"/></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21.vml"/><Relationship Id="rId5" Type="http://schemas.openxmlformats.org/officeDocument/2006/relationships/image" Target="../media/image175.emf"/><Relationship Id="rId4" Type="http://schemas.openxmlformats.org/officeDocument/2006/relationships/package" Target="../embeddings/Microsoft_Word_Document159.docx"/></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image" Target="../media/image176.emf"/><Relationship Id="rId5" Type="http://schemas.openxmlformats.org/officeDocument/2006/relationships/package" Target="../embeddings/Microsoft_Word_Document160.docx"/><Relationship Id="rId4" Type="http://schemas.openxmlformats.org/officeDocument/2006/relationships/slide" Target="slide138.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23.vml"/><Relationship Id="rId5" Type="http://schemas.openxmlformats.org/officeDocument/2006/relationships/image" Target="../media/image177.emf"/><Relationship Id="rId4" Type="http://schemas.openxmlformats.org/officeDocument/2006/relationships/package" Target="../embeddings/Microsoft_Word_Document161.docx"/></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image" Target="../media/image178.emf"/><Relationship Id="rId5" Type="http://schemas.openxmlformats.org/officeDocument/2006/relationships/package" Target="../embeddings/Microsoft_Word_Document162.docx"/><Relationship Id="rId4" Type="http://schemas.openxmlformats.org/officeDocument/2006/relationships/slide" Target="slide14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package" Target="../embeddings/Microsoft_Word_Document5.docx"/><Relationship Id="rId4" Type="http://schemas.openxmlformats.org/officeDocument/2006/relationships/slide" Target="slide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vmlDrawing" Target="../drawings/vmlDrawing125.vml"/><Relationship Id="rId5" Type="http://schemas.openxmlformats.org/officeDocument/2006/relationships/image" Target="../media/image179.emf"/><Relationship Id="rId4" Type="http://schemas.openxmlformats.org/officeDocument/2006/relationships/package" Target="../embeddings/Microsoft_Word_Document163.docx"/></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image" Target="../media/image180.emf"/><Relationship Id="rId5" Type="http://schemas.openxmlformats.org/officeDocument/2006/relationships/package" Target="../embeddings/Microsoft_Word_Document164.docx"/><Relationship Id="rId4" Type="http://schemas.openxmlformats.org/officeDocument/2006/relationships/slide" Target="slide14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vmlDrawing" Target="../drawings/vmlDrawing127.vml"/><Relationship Id="rId5" Type="http://schemas.openxmlformats.org/officeDocument/2006/relationships/image" Target="../media/image181.emf"/><Relationship Id="rId4" Type="http://schemas.openxmlformats.org/officeDocument/2006/relationships/package" Target="../embeddings/Microsoft_Word_Document165.docx"/></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emf"/><Relationship Id="rId5" Type="http://schemas.openxmlformats.org/officeDocument/2006/relationships/package" Target="../embeddings/Microsoft_Word_Document6.docx"/><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6.xml"/><Relationship Id="rId7" Type="http://schemas.openxmlformats.org/officeDocument/2006/relationships/package" Target="../embeddings/Microsoft_Word_Document8.docx"/><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emf"/><Relationship Id="rId5" Type="http://schemas.openxmlformats.org/officeDocument/2006/relationships/package" Target="../embeddings/Microsoft_Word_Document7.docx"/><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4.emf"/><Relationship Id="rId5" Type="http://schemas.openxmlformats.org/officeDocument/2006/relationships/package" Target="../embeddings/Microsoft_Word_Document9.docx"/><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3.xml"/><Relationship Id="rId5" Type="http://schemas.openxmlformats.org/officeDocument/2006/relationships/image" Target="../media/image15.emf"/><Relationship Id="rId4" Type="http://schemas.openxmlformats.org/officeDocument/2006/relationships/package" Target="../embeddings/Microsoft_Word_Document10.docx"/></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3.xml"/><Relationship Id="rId5" Type="http://schemas.openxmlformats.org/officeDocument/2006/relationships/image" Target="../media/image16.emf"/><Relationship Id="rId4" Type="http://schemas.openxmlformats.org/officeDocument/2006/relationships/package" Target="../embeddings/Microsoft_Word_Document11.docx"/></Relationships>
</file>

<file path=ppt/slides/_rels/slide2.xml.rels><?xml version="1.0" encoding="UTF-8" standalone="yes"?>
<Relationships xmlns="http://schemas.openxmlformats.org/package/2006/relationships"><Relationship Id="rId8" Type="http://schemas.openxmlformats.org/officeDocument/2006/relationships/slide" Target="slide123.xml"/><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81.xml"/><Relationship Id="rId5" Type="http://schemas.openxmlformats.org/officeDocument/2006/relationships/slide" Target="slide69.xml"/><Relationship Id="rId4" Type="http://schemas.openxmlformats.org/officeDocument/2006/relationships/slide" Target="slide55.xml"/><Relationship Id="rId9"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3.xml"/><Relationship Id="rId5" Type="http://schemas.openxmlformats.org/officeDocument/2006/relationships/image" Target="../media/image17.emf"/><Relationship Id="rId4" Type="http://schemas.openxmlformats.org/officeDocument/2006/relationships/package" Target="../embeddings/Microsoft_Word_Document12.docx"/></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8.emf"/><Relationship Id="rId5" Type="http://schemas.openxmlformats.org/officeDocument/2006/relationships/package" Target="../embeddings/Microsoft_Word_Document13.docx"/><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9.emf"/><Relationship Id="rId4" Type="http://schemas.openxmlformats.org/officeDocument/2006/relationships/package" Target="../embeddings/Microsoft_Word_Document14.docx"/></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Word_Document17.docx"/><Relationship Id="rId3" Type="http://schemas.openxmlformats.org/officeDocument/2006/relationships/notesSlide" Target="../notesSlides/notesSlide24.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package" Target="../embeddings/Microsoft_Word_Document16.docx"/><Relationship Id="rId5" Type="http://schemas.openxmlformats.org/officeDocument/2006/relationships/image" Target="../media/image20.emf"/><Relationship Id="rId10" Type="http://schemas.openxmlformats.org/officeDocument/2006/relationships/slide" Target="slide24.xml"/><Relationship Id="rId4" Type="http://schemas.openxmlformats.org/officeDocument/2006/relationships/package" Target="../embeddings/Microsoft_Word_Document15.docx"/><Relationship Id="rId9"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package" Target="../embeddings/Microsoft_Word_Document19.docx"/><Relationship Id="rId5" Type="http://schemas.openxmlformats.org/officeDocument/2006/relationships/image" Target="../media/image23.emf"/><Relationship Id="rId4" Type="http://schemas.openxmlformats.org/officeDocument/2006/relationships/package" Target="../embeddings/Microsoft_Word_Document18.docx"/></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package" Target="../embeddings/Microsoft_Word_Document21.docx"/><Relationship Id="rId5" Type="http://schemas.openxmlformats.org/officeDocument/2006/relationships/image" Target="../media/image25.emf"/><Relationship Id="rId4" Type="http://schemas.openxmlformats.org/officeDocument/2006/relationships/package" Target="../embeddings/Microsoft_Word_Document20.docx"/></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package" Target="../embeddings/Microsoft_Word_Document23.docx"/><Relationship Id="rId5" Type="http://schemas.openxmlformats.org/officeDocument/2006/relationships/image" Target="../media/image27.emf"/><Relationship Id="rId4" Type="http://schemas.openxmlformats.org/officeDocument/2006/relationships/package" Target="../embeddings/Microsoft_Word_Document22.doc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0.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package" Target="../embeddings/Microsoft_Word_Document25.docx"/><Relationship Id="rId5" Type="http://schemas.openxmlformats.org/officeDocument/2006/relationships/image" Target="../media/image29.emf"/><Relationship Id="rId4" Type="http://schemas.openxmlformats.org/officeDocument/2006/relationships/package" Target="../embeddings/Microsoft_Word_Document24.docx"/></Relationships>
</file>

<file path=ppt/slides/_rels/slide29.xml.rels><?xml version="1.0" encoding="UTF-8" standalone="yes"?>
<Relationships xmlns="http://schemas.openxmlformats.org/package/2006/relationships"><Relationship Id="rId8" Type="http://schemas.openxmlformats.org/officeDocument/2006/relationships/package" Target="../embeddings/Microsoft_Word_Document27.docx"/><Relationship Id="rId3" Type="http://schemas.openxmlformats.org/officeDocument/2006/relationships/notesSlide" Target="../notesSlides/notesSlide29.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bin"/><Relationship Id="rId5" Type="http://schemas.openxmlformats.org/officeDocument/2006/relationships/image" Target="../media/image31.emf"/><Relationship Id="rId4" Type="http://schemas.openxmlformats.org/officeDocument/2006/relationships/package" Target="../embeddings/Microsoft_Word_Document26.docx"/><Relationship Id="rId9" Type="http://schemas.openxmlformats.org/officeDocument/2006/relationships/image" Target="../media/image33.emf"/></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4.xml"/><Relationship Id="rId18" Type="http://schemas.openxmlformats.org/officeDocument/2006/relationships/slide" Target="slide13.xml"/><Relationship Id="rId3" Type="http://schemas.openxmlformats.org/officeDocument/2006/relationships/image" Target="../media/image4.png"/><Relationship Id="rId21" Type="http://schemas.openxmlformats.org/officeDocument/2006/relationships/slide" Target="slide21.xml"/><Relationship Id="rId7" Type="http://schemas.openxmlformats.org/officeDocument/2006/relationships/slide" Target="slide17.xml"/><Relationship Id="rId12" Type="http://schemas.openxmlformats.org/officeDocument/2006/relationships/slide" Target="slide14.xml"/><Relationship Id="rId17" Type="http://schemas.openxmlformats.org/officeDocument/2006/relationships/slide" Target="slide15.xml"/><Relationship Id="rId2" Type="http://schemas.openxmlformats.org/officeDocument/2006/relationships/notesSlide" Target="../notesSlides/notesSlide3.xml"/><Relationship Id="rId16" Type="http://schemas.openxmlformats.org/officeDocument/2006/relationships/slide" Target="slide7.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slide" Target="slide16.xml"/><Relationship Id="rId15" Type="http://schemas.openxmlformats.org/officeDocument/2006/relationships/slide" Target="slide6.xml"/><Relationship Id="rId10" Type="http://schemas.openxmlformats.org/officeDocument/2006/relationships/slide" Target="slide11.xml"/><Relationship Id="rId19"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9.xml"/><Relationship Id="rId14" Type="http://schemas.openxmlformats.org/officeDocument/2006/relationships/slide" Target="slide5.xml"/><Relationship Id="rId22" Type="http://schemas.openxmlformats.org/officeDocument/2006/relationships/slide" Target="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30.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package" Target="../embeddings/Microsoft_Word_Document29.docx"/><Relationship Id="rId5" Type="http://schemas.openxmlformats.org/officeDocument/2006/relationships/image" Target="../media/image34.emf"/><Relationship Id="rId4" Type="http://schemas.openxmlformats.org/officeDocument/2006/relationships/package" Target="../embeddings/Microsoft_Word_Document28.doc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package" Target="../embeddings/Microsoft_Word_Document31.docx"/><Relationship Id="rId5" Type="http://schemas.openxmlformats.org/officeDocument/2006/relationships/image" Target="../media/image37.emf"/><Relationship Id="rId4" Type="http://schemas.openxmlformats.org/officeDocument/2006/relationships/package" Target="../embeddings/Microsoft_Word_Document30.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package" Target="../embeddings/Microsoft_Word_Document33.docx"/><Relationship Id="rId5" Type="http://schemas.openxmlformats.org/officeDocument/2006/relationships/image" Target="../media/image39.emf"/><Relationship Id="rId4" Type="http://schemas.openxmlformats.org/officeDocument/2006/relationships/package" Target="../embeddings/Microsoft_Word_Document32.doc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slide" Target="slide34.xml"/><Relationship Id="rId5" Type="http://schemas.openxmlformats.org/officeDocument/2006/relationships/image" Target="../media/image41.emf"/><Relationship Id="rId4" Type="http://schemas.openxmlformats.org/officeDocument/2006/relationships/package" Target="../embeddings/Microsoft_Word_Document34.doc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43.emf"/><Relationship Id="rId4" Type="http://schemas.openxmlformats.org/officeDocument/2006/relationships/package" Target="../embeddings/Microsoft_Word_Document35.docx"/></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35.xml"/><Relationship Id="rId7" Type="http://schemas.openxmlformats.org/officeDocument/2006/relationships/package" Target="../embeddings/Microsoft_Word_Document37.docx"/><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46.jpeg"/><Relationship Id="rId5" Type="http://schemas.openxmlformats.org/officeDocument/2006/relationships/image" Target="../media/image44.emf"/><Relationship Id="rId4" Type="http://schemas.openxmlformats.org/officeDocument/2006/relationships/package" Target="../embeddings/Microsoft_Word_Document36.docx"/></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7.emf"/><Relationship Id="rId4" Type="http://schemas.openxmlformats.org/officeDocument/2006/relationships/package" Target="../embeddings/Microsoft_Word_Document38.doc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2.bin"/><Relationship Id="rId5" Type="http://schemas.openxmlformats.org/officeDocument/2006/relationships/image" Target="../media/image48.emf"/><Relationship Id="rId4" Type="http://schemas.openxmlformats.org/officeDocument/2006/relationships/package" Target="../embeddings/Microsoft_Word_Document39.docx"/></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slide" Target="slide40.xml"/><Relationship Id="rId5" Type="http://schemas.openxmlformats.org/officeDocument/2006/relationships/image" Target="../media/image50.emf"/><Relationship Id="rId4" Type="http://schemas.openxmlformats.org/officeDocument/2006/relationships/package" Target="../embeddings/Microsoft_Word_Document40.docx"/></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51.emf"/><Relationship Id="rId4" Type="http://schemas.openxmlformats.org/officeDocument/2006/relationships/package" Target="../embeddings/Microsoft_Word_Document41.docx"/></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52.emf"/><Relationship Id="rId4" Type="http://schemas.openxmlformats.org/officeDocument/2006/relationships/package" Target="../embeddings/Microsoft_Word_Document42.docx"/></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slide" Target="slide43.xml"/><Relationship Id="rId5" Type="http://schemas.openxmlformats.org/officeDocument/2006/relationships/image" Target="../media/image53.emf"/><Relationship Id="rId4" Type="http://schemas.openxmlformats.org/officeDocument/2006/relationships/package" Target="../embeddings/Microsoft_Word_Document43.docx"/></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54.emf"/><Relationship Id="rId4" Type="http://schemas.openxmlformats.org/officeDocument/2006/relationships/package" Target="../embeddings/Microsoft_Word_Document44.docx"/></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55.emf"/><Relationship Id="rId4" Type="http://schemas.openxmlformats.org/officeDocument/2006/relationships/package" Target="../embeddings/Microsoft_Word_Document45.docx"/></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56.emf"/><Relationship Id="rId5" Type="http://schemas.openxmlformats.org/officeDocument/2006/relationships/package" Target="../embeddings/Microsoft_Word_Document46.docx"/><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57.emf"/><Relationship Id="rId4" Type="http://schemas.openxmlformats.org/officeDocument/2006/relationships/package" Target="../embeddings/Microsoft_Word_Document47.docx"/></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58.emf"/><Relationship Id="rId4" Type="http://schemas.openxmlformats.org/officeDocument/2006/relationships/package" Target="../embeddings/Microsoft_Word_Document48.docx"/></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59.emf"/><Relationship Id="rId4" Type="http://schemas.openxmlformats.org/officeDocument/2006/relationships/package" Target="../embeddings/Microsoft_Word_Document49.doc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slide" Target="slide50.xml"/><Relationship Id="rId5" Type="http://schemas.openxmlformats.org/officeDocument/2006/relationships/image" Target="../media/image60.emf"/><Relationship Id="rId4" Type="http://schemas.openxmlformats.org/officeDocument/2006/relationships/package" Target="../embeddings/Microsoft_Word_Document50.docx"/></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3.xml"/><Relationship Id="rId5" Type="http://schemas.openxmlformats.org/officeDocument/2006/relationships/image" Target="../media/image5.emf"/><Relationship Id="rId4" Type="http://schemas.openxmlformats.org/officeDocument/2006/relationships/package" Target="../embeddings/Microsoft_Word_Document.docx"/></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61.emf"/><Relationship Id="rId4" Type="http://schemas.openxmlformats.org/officeDocument/2006/relationships/package" Target="../embeddings/Microsoft_Word_Document51.docx"/></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62.emf"/><Relationship Id="rId4" Type="http://schemas.openxmlformats.org/officeDocument/2006/relationships/package" Target="../embeddings/Microsoft_Word_Document52.docx"/></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63.emf"/><Relationship Id="rId4" Type="http://schemas.openxmlformats.org/officeDocument/2006/relationships/package" Target="../embeddings/Microsoft_Word_Document53.docx"/></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64.emf"/><Relationship Id="rId4" Type="http://schemas.openxmlformats.org/officeDocument/2006/relationships/package" Target="../embeddings/Microsoft_Word_Document54.docx"/></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65.emf"/><Relationship Id="rId4" Type="http://schemas.openxmlformats.org/officeDocument/2006/relationships/package" Target="../embeddings/Microsoft_Word_Document55.docx"/></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slide" Target="slide56.xml"/><Relationship Id="rId5" Type="http://schemas.openxmlformats.org/officeDocument/2006/relationships/image" Target="../media/image66.emf"/><Relationship Id="rId4" Type="http://schemas.openxmlformats.org/officeDocument/2006/relationships/package" Target="../embeddings/Microsoft_Word_Document56.docx"/></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67.emf"/><Relationship Id="rId4" Type="http://schemas.openxmlformats.org/officeDocument/2006/relationships/package" Target="../embeddings/Microsoft_Word_Document57.docx"/></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68.emf"/><Relationship Id="rId4" Type="http://schemas.openxmlformats.org/officeDocument/2006/relationships/package" Target="../embeddings/Microsoft_Word_Document58.docx"/></Relationships>
</file>

<file path=ppt/slides/_rels/slide59.xml.rels><?xml version="1.0" encoding="UTF-8" standalone="yes"?>
<Relationships xmlns="http://schemas.openxmlformats.org/package/2006/relationships"><Relationship Id="rId8" Type="http://schemas.openxmlformats.org/officeDocument/2006/relationships/package" Target="../embeddings/Microsoft_Word_Document61.docx"/><Relationship Id="rId3" Type="http://schemas.openxmlformats.org/officeDocument/2006/relationships/notesSlide" Target="../notesSlides/notesSlide59.xml"/><Relationship Id="rId7" Type="http://schemas.openxmlformats.org/officeDocument/2006/relationships/image" Target="../media/image70.e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package" Target="../embeddings/Microsoft_Word_Document60.docx"/><Relationship Id="rId11" Type="http://schemas.openxmlformats.org/officeDocument/2006/relationships/image" Target="../media/image72.emf"/><Relationship Id="rId5" Type="http://schemas.openxmlformats.org/officeDocument/2006/relationships/image" Target="../media/image69.emf"/><Relationship Id="rId10" Type="http://schemas.openxmlformats.org/officeDocument/2006/relationships/package" Target="../embeddings/Microsoft_Word_Document62.docx"/><Relationship Id="rId4" Type="http://schemas.openxmlformats.org/officeDocument/2006/relationships/package" Target="../embeddings/Microsoft_Word_Document59.docx"/><Relationship Id="rId9"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3.xml"/><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60.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73.emf"/><Relationship Id="rId4" Type="http://schemas.openxmlformats.org/officeDocument/2006/relationships/package" Target="../embeddings/Microsoft_Word_Document63.docx"/></Relationships>
</file>

<file path=ppt/slides/_rels/slide62.xml.rels><?xml version="1.0" encoding="UTF-8" standalone="yes"?>
<Relationships xmlns="http://schemas.openxmlformats.org/package/2006/relationships"><Relationship Id="rId8" Type="http://schemas.openxmlformats.org/officeDocument/2006/relationships/package" Target="../embeddings/Microsoft_Word_Document66.docx"/><Relationship Id="rId3" Type="http://schemas.openxmlformats.org/officeDocument/2006/relationships/notesSlide" Target="../notesSlides/notesSlide62.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package" Target="../embeddings/Microsoft_Word_Document65.docx"/><Relationship Id="rId11" Type="http://schemas.openxmlformats.org/officeDocument/2006/relationships/image" Target="../media/image77.emf"/><Relationship Id="rId5" Type="http://schemas.openxmlformats.org/officeDocument/2006/relationships/image" Target="../media/image74.emf"/><Relationship Id="rId10" Type="http://schemas.openxmlformats.org/officeDocument/2006/relationships/package" Target="../embeddings/Microsoft_Word_Document67.docx"/><Relationship Id="rId4" Type="http://schemas.openxmlformats.org/officeDocument/2006/relationships/package" Target="../embeddings/Microsoft_Word_Document64.docx"/><Relationship Id="rId9" Type="http://schemas.openxmlformats.org/officeDocument/2006/relationships/image" Target="../media/image76.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78.emf"/><Relationship Id="rId5" Type="http://schemas.openxmlformats.org/officeDocument/2006/relationships/package" Target="../embeddings/Microsoft_Word_Document68.docx"/><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69.docx"/><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79.emf"/></Relationships>
</file>

<file path=ppt/slides/_rels/slide65.xml.rels><?xml version="1.0" encoding="UTF-8" standalone="yes"?>
<Relationships xmlns="http://schemas.openxmlformats.org/package/2006/relationships"><Relationship Id="rId8" Type="http://schemas.openxmlformats.org/officeDocument/2006/relationships/package" Target="../embeddings/Microsoft_Word_Document72.docx"/><Relationship Id="rId3" Type="http://schemas.openxmlformats.org/officeDocument/2006/relationships/notesSlide" Target="../notesSlides/notesSlide64.xml"/><Relationship Id="rId7"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package" Target="../embeddings/Microsoft_Word_Document71.docx"/><Relationship Id="rId11" Type="http://schemas.openxmlformats.org/officeDocument/2006/relationships/image" Target="../media/image83.emf"/><Relationship Id="rId5" Type="http://schemas.openxmlformats.org/officeDocument/2006/relationships/image" Target="../media/image80.emf"/><Relationship Id="rId10" Type="http://schemas.openxmlformats.org/officeDocument/2006/relationships/package" Target="../embeddings/Microsoft_Word_Document73.docx"/><Relationship Id="rId4" Type="http://schemas.openxmlformats.org/officeDocument/2006/relationships/package" Target="../embeddings/Microsoft_Word_Document70.docx"/><Relationship Id="rId9" Type="http://schemas.openxmlformats.org/officeDocument/2006/relationships/image" Target="../media/image82.emf"/></Relationships>
</file>

<file path=ppt/slides/_rels/slide66.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notesSlide" Target="../notesSlides/notesSlide65.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slide" Target="slide67.xml"/><Relationship Id="rId5" Type="http://schemas.openxmlformats.org/officeDocument/2006/relationships/image" Target="../media/image84.emf"/><Relationship Id="rId4" Type="http://schemas.openxmlformats.org/officeDocument/2006/relationships/package" Target="../embeddings/Microsoft_Word_Document74.docx"/></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86.emf"/><Relationship Id="rId4" Type="http://schemas.openxmlformats.org/officeDocument/2006/relationships/package" Target="../embeddings/Microsoft_Word_Document75.docx"/></Relationships>
</file>

<file path=ppt/slides/_rels/slide68.xml.rels><?xml version="1.0" encoding="UTF-8" standalone="yes"?>
<Relationships xmlns="http://schemas.openxmlformats.org/package/2006/relationships"><Relationship Id="rId8" Type="http://schemas.openxmlformats.org/officeDocument/2006/relationships/package" Target="../embeddings/Microsoft_Word_Document78.docx"/><Relationship Id="rId3" Type="http://schemas.openxmlformats.org/officeDocument/2006/relationships/notesSlide" Target="../notesSlides/notesSlide67.xml"/><Relationship Id="rId7" Type="http://schemas.openxmlformats.org/officeDocument/2006/relationships/image" Target="../media/image88.e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package" Target="../embeddings/Microsoft_Word_Document77.docx"/><Relationship Id="rId11" Type="http://schemas.openxmlformats.org/officeDocument/2006/relationships/image" Target="../media/image90.emf"/><Relationship Id="rId5" Type="http://schemas.openxmlformats.org/officeDocument/2006/relationships/image" Target="../media/image87.emf"/><Relationship Id="rId10" Type="http://schemas.openxmlformats.org/officeDocument/2006/relationships/package" Target="../embeddings/Microsoft_Word_Document79.docx"/><Relationship Id="rId4" Type="http://schemas.openxmlformats.org/officeDocument/2006/relationships/package" Target="../embeddings/Microsoft_Word_Document76.docx"/><Relationship Id="rId9" Type="http://schemas.openxmlformats.org/officeDocument/2006/relationships/image" Target="../media/image89.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slide" Target="slide70.xml"/><Relationship Id="rId5" Type="http://schemas.openxmlformats.org/officeDocument/2006/relationships/image" Target="../media/image91.emf"/><Relationship Id="rId4" Type="http://schemas.openxmlformats.org/officeDocument/2006/relationships/package" Target="../embeddings/Microsoft_Word_Document80.docx"/></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3.xml"/><Relationship Id="rId5" Type="http://schemas.openxmlformats.org/officeDocument/2006/relationships/image" Target="../media/image7.emf"/><Relationship Id="rId4" Type="http://schemas.openxmlformats.org/officeDocument/2006/relationships/package" Target="../embeddings/Microsoft_Word_Document2.docx"/></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Word_Document81.docx"/><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92.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93.emf"/><Relationship Id="rId5" Type="http://schemas.openxmlformats.org/officeDocument/2006/relationships/package" Target="../embeddings/Microsoft_Word_Document82.docx"/><Relationship Id="rId4" Type="http://schemas.openxmlformats.org/officeDocument/2006/relationships/slide" Target="slide7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95.e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package" Target="../embeddings/Microsoft_Word_Document84.docx"/><Relationship Id="rId5" Type="http://schemas.openxmlformats.org/officeDocument/2006/relationships/image" Target="../media/image94.emf"/><Relationship Id="rId4" Type="http://schemas.openxmlformats.org/officeDocument/2006/relationships/package" Target="../embeddings/Microsoft_Word_Document83.docx"/></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96.emf"/><Relationship Id="rId5" Type="http://schemas.openxmlformats.org/officeDocument/2006/relationships/package" Target="../embeddings/Microsoft_Word_Document85.docx"/><Relationship Id="rId4" Type="http://schemas.openxmlformats.org/officeDocument/2006/relationships/slide" Target="slide7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97.emf"/><Relationship Id="rId4" Type="http://schemas.openxmlformats.org/officeDocument/2006/relationships/package" Target="../embeddings/Microsoft_Word_Document86.docx"/></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99.emf"/><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package" Target="../embeddings/Microsoft_Word_Document88.docx"/><Relationship Id="rId5" Type="http://schemas.openxmlformats.org/officeDocument/2006/relationships/image" Target="../media/image98.emf"/><Relationship Id="rId4" Type="http://schemas.openxmlformats.org/officeDocument/2006/relationships/package" Target="../embeddings/Microsoft_Word_Document87.docx"/></Relationships>
</file>

<file path=ppt/slides/_rels/slide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75.xml"/><Relationship Id="rId7" Type="http://schemas.openxmlformats.org/officeDocument/2006/relationships/image" Target="../media/image101.jpeg"/><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00.emf"/><Relationship Id="rId5" Type="http://schemas.openxmlformats.org/officeDocument/2006/relationships/package" Target="../embeddings/Microsoft_Word_Document89.docx"/><Relationship Id="rId4" Type="http://schemas.openxmlformats.org/officeDocument/2006/relationships/slide" Target="slide78.xml"/><Relationship Id="rId9"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Word_Document90.docx"/><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02.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03.emf"/><Relationship Id="rId5" Type="http://schemas.openxmlformats.org/officeDocument/2006/relationships/package" Target="../embeddings/Microsoft_Word_Document91.docx"/><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104.emf"/><Relationship Id="rId4" Type="http://schemas.openxmlformats.org/officeDocument/2006/relationships/package" Target="../embeddings/Microsoft_Word_Document92.docx"/></Relationships>
</file>

<file path=ppt/slides/_rels/slide81.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notesSlide" Target="../notesSlides/notesSlide78.xml"/><Relationship Id="rId7" Type="http://schemas.openxmlformats.org/officeDocument/2006/relationships/package" Target="../embeddings/Microsoft_Word_Document94.docx"/><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05.emf"/><Relationship Id="rId5" Type="http://schemas.openxmlformats.org/officeDocument/2006/relationships/package" Target="../embeddings/Microsoft_Word_Document93.docx"/><Relationship Id="rId4" Type="http://schemas.openxmlformats.org/officeDocument/2006/relationships/slide" Target="slide82.xml"/><Relationship Id="rId9" Type="http://schemas.openxmlformats.org/officeDocument/2006/relationships/slide" Target="slide2.xml"/></Relationships>
</file>

<file path=ppt/slides/_rels/slide82.xml.rels><?xml version="1.0" encoding="UTF-8" standalone="yes"?>
<Relationships xmlns="http://schemas.openxmlformats.org/package/2006/relationships"><Relationship Id="rId3" Type="http://schemas.openxmlformats.org/officeDocument/2006/relationships/package" Target="../embeddings/Microsoft_Word_Document95.docx"/><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07.emf"/></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Word_Document96.docx"/><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109.e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10.emf"/><Relationship Id="rId5" Type="http://schemas.openxmlformats.org/officeDocument/2006/relationships/package" Target="../embeddings/Microsoft_Word_Document97.docx"/><Relationship Id="rId4" Type="http://schemas.openxmlformats.org/officeDocument/2006/relationships/slide" Target="slide86.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72.vml"/><Relationship Id="rId5" Type="http://schemas.openxmlformats.org/officeDocument/2006/relationships/image" Target="../media/image111.emf"/><Relationship Id="rId4" Type="http://schemas.openxmlformats.org/officeDocument/2006/relationships/package" Target="../embeddings/Microsoft_Word_Document98.docx"/></Relationships>
</file>

<file path=ppt/slides/_rels/slide87.xml.rels><?xml version="1.0" encoding="UTF-8" standalone="yes"?>
<Relationships xmlns="http://schemas.openxmlformats.org/package/2006/relationships"><Relationship Id="rId8" Type="http://schemas.openxmlformats.org/officeDocument/2006/relationships/package" Target="../embeddings/Microsoft_Word_Document101.docx"/><Relationship Id="rId3" Type="http://schemas.openxmlformats.org/officeDocument/2006/relationships/notesSlide" Target="../notesSlides/notesSlide82.xml"/><Relationship Id="rId7" Type="http://schemas.openxmlformats.org/officeDocument/2006/relationships/image" Target="../media/image113.e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package" Target="../embeddings/Microsoft_Word_Document100.docx"/><Relationship Id="rId5" Type="http://schemas.openxmlformats.org/officeDocument/2006/relationships/image" Target="../media/image112.emf"/><Relationship Id="rId4" Type="http://schemas.openxmlformats.org/officeDocument/2006/relationships/package" Target="../embeddings/Microsoft_Word_Document99.docx"/><Relationship Id="rId9" Type="http://schemas.openxmlformats.org/officeDocument/2006/relationships/image" Target="../media/image114.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115.emf"/><Relationship Id="rId5" Type="http://schemas.openxmlformats.org/officeDocument/2006/relationships/package" Target="../embeddings/Microsoft_Word_Document102.docx"/><Relationship Id="rId4" Type="http://schemas.openxmlformats.org/officeDocument/2006/relationships/slide" Target="slide89.xml"/></Relationships>
</file>

<file path=ppt/slides/_rels/slide89.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notesSlide" Target="../notesSlides/notesSlide84.xml"/><Relationship Id="rId7" Type="http://schemas.openxmlformats.org/officeDocument/2006/relationships/image" Target="../media/image117.e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package" Target="../embeddings/Microsoft_Word_Document104.docx"/><Relationship Id="rId5" Type="http://schemas.openxmlformats.org/officeDocument/2006/relationships/image" Target="../media/image116.emf"/><Relationship Id="rId4" Type="http://schemas.openxmlformats.org/officeDocument/2006/relationships/package" Target="../embeddings/Microsoft_Word_Document103.docx"/></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76.vml"/><Relationship Id="rId5" Type="http://schemas.openxmlformats.org/officeDocument/2006/relationships/image" Target="../media/image118.emf"/><Relationship Id="rId4" Type="http://schemas.openxmlformats.org/officeDocument/2006/relationships/package" Target="../embeddings/Microsoft_Word_Document105.docx"/></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25.png"/><Relationship Id="rId5" Type="http://schemas.openxmlformats.org/officeDocument/2006/relationships/image" Target="../media/image119.emf"/><Relationship Id="rId4" Type="http://schemas.openxmlformats.org/officeDocument/2006/relationships/package" Target="../embeddings/Microsoft_Word_Document106.docx"/></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image" Target="../media/image120.emf"/><Relationship Id="rId4" Type="http://schemas.openxmlformats.org/officeDocument/2006/relationships/package" Target="../embeddings/Microsoft_Word_Document107.docx"/></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121.emf"/><Relationship Id="rId5" Type="http://schemas.openxmlformats.org/officeDocument/2006/relationships/package" Target="../embeddings/Microsoft_Word_Document108.docx"/><Relationship Id="rId4" Type="http://schemas.openxmlformats.org/officeDocument/2006/relationships/slide" Target="slide9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80.vml"/><Relationship Id="rId5" Type="http://schemas.openxmlformats.org/officeDocument/2006/relationships/image" Target="../media/image122.emf"/><Relationship Id="rId4" Type="http://schemas.openxmlformats.org/officeDocument/2006/relationships/package" Target="../embeddings/Microsoft_Word_Document109.docx"/></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123.emf"/><Relationship Id="rId5" Type="http://schemas.openxmlformats.org/officeDocument/2006/relationships/package" Target="../embeddings/Microsoft_Word_Document110.docx"/><Relationship Id="rId4" Type="http://schemas.openxmlformats.org/officeDocument/2006/relationships/slide" Target="slide9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image" Target="../media/image124.emf"/><Relationship Id="rId4" Type="http://schemas.openxmlformats.org/officeDocument/2006/relationships/package" Target="../embeddings/Microsoft_Word_Document111.docx"/></Relationships>
</file>

<file path=ppt/slides/_rels/slide97.xml.rels><?xml version="1.0" encoding="UTF-8" standalone="yes"?>
<Relationships xmlns="http://schemas.openxmlformats.org/package/2006/relationships"><Relationship Id="rId8" Type="http://schemas.openxmlformats.org/officeDocument/2006/relationships/package" Target="../embeddings/Microsoft_Word_Document113.docx"/><Relationship Id="rId3" Type="http://schemas.openxmlformats.org/officeDocument/2006/relationships/notesSlide" Target="../notesSlides/notesSlide92.xml"/><Relationship Id="rId7" Type="http://schemas.openxmlformats.org/officeDocument/2006/relationships/image" Target="../media/image125.emf"/><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package" Target="../embeddings/Microsoft_Word_Document112.docx"/><Relationship Id="rId11" Type="http://schemas.openxmlformats.org/officeDocument/2006/relationships/image" Target="../media/image127.emf"/><Relationship Id="rId5" Type="http://schemas.openxmlformats.org/officeDocument/2006/relationships/image" Target="../media/image135.png"/><Relationship Id="rId10" Type="http://schemas.openxmlformats.org/officeDocument/2006/relationships/package" Target="../embeddings/Microsoft_Word_Document114.docx"/><Relationship Id="rId4" Type="http://schemas.openxmlformats.org/officeDocument/2006/relationships/slide" Target="slide98.xml"/><Relationship Id="rId9" Type="http://schemas.openxmlformats.org/officeDocument/2006/relationships/image" Target="../media/image126.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84.vml"/><Relationship Id="rId5" Type="http://schemas.openxmlformats.org/officeDocument/2006/relationships/image" Target="../media/image128.emf"/><Relationship Id="rId4" Type="http://schemas.openxmlformats.org/officeDocument/2006/relationships/package" Target="../embeddings/Microsoft_Word_Document115.docx"/></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129.emf"/><Relationship Id="rId5" Type="http://schemas.openxmlformats.org/officeDocument/2006/relationships/package" Target="../embeddings/Microsoft_Word_Document116.docx"/><Relationship Id="rId4" Type="http://schemas.openxmlformats.org/officeDocument/2006/relationships/slide" Target="slide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094355" y="261620"/>
            <a:ext cx="474980" cy="465455"/>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43" name="组合 42"/>
          <p:cNvGrpSpPr/>
          <p:nvPr/>
        </p:nvGrpSpPr>
        <p:grpSpPr>
          <a:xfrm>
            <a:off x="395605" y="2219325"/>
            <a:ext cx="854075" cy="85598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46" name="组合 45"/>
          <p:cNvGrpSpPr/>
          <p:nvPr/>
        </p:nvGrpSpPr>
        <p:grpSpPr>
          <a:xfrm>
            <a:off x="683895" y="282575"/>
            <a:ext cx="2740660" cy="277368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48" name="椭圆 47"/>
            <p:cNvSpPr/>
            <p:nvPr/>
          </p:nvSpPr>
          <p:spPr>
            <a:xfrm>
              <a:off x="391929" y="754849"/>
              <a:ext cx="3913241" cy="382601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altLang="zh-CN" sz="3200" b="1" strike="noStrike" noProof="1">
                <a:solidFill>
                  <a:schemeClr val="accent2"/>
                </a:solidFill>
                <a:latin typeface="黑体" panose="02010609060101010101" charset="-122"/>
                <a:ea typeface="黑体" panose="02010609060101010101" charset="-122"/>
              </a:endParaRPr>
            </a:p>
            <a:p>
              <a:pPr fontAlgn="base"/>
              <a:r>
                <a:rPr lang="en-US" altLang="zh-CN" sz="3200" b="1" i="1" strike="noStrike" noProof="1">
                  <a:solidFill>
                    <a:schemeClr val="accent2"/>
                  </a:solidFill>
                  <a:latin typeface="黑体" panose="02010609060101010101" charset="-122"/>
                  <a:ea typeface="黑体" panose="02010609060101010101" charset="-122"/>
                </a:rPr>
                <a:t>专题</a:t>
              </a:r>
              <a:r>
                <a:rPr lang="zh-CN" altLang="en-US" sz="3200" b="1" i="1" strike="noStrike" noProof="1">
                  <a:solidFill>
                    <a:schemeClr val="accent2"/>
                  </a:solidFill>
                  <a:latin typeface="黑体" panose="02010609060101010101" charset="-122"/>
                  <a:ea typeface="黑体" panose="02010609060101010101" charset="-122"/>
                </a:rPr>
                <a:t>透</a:t>
              </a:r>
              <a:r>
                <a:rPr lang="en-US" altLang="zh-CN" sz="3200" b="1" i="1" strike="noStrike" noProof="1">
                  <a:solidFill>
                    <a:schemeClr val="accent2"/>
                  </a:solidFill>
                  <a:latin typeface="黑体" panose="02010609060101010101" charset="-122"/>
                  <a:ea typeface="黑体" panose="02010609060101010101" charset="-122"/>
                </a:rPr>
                <a:t>析</a:t>
              </a:r>
              <a:endParaRPr lang="zh-CN" altLang="en-US" i="1" strike="noStrike" noProof="1">
                <a:latin typeface="黑体" panose="02010609060101010101" charset="-122"/>
                <a:ea typeface="黑体" panose="02010609060101010101" charset="-122"/>
              </a:endParaRPr>
            </a:p>
          </p:txBody>
        </p:sp>
      </p:grpSp>
      <p:sp>
        <p:nvSpPr>
          <p:cNvPr id="49" name="TextBox 14"/>
          <p:cNvSpPr/>
          <p:nvPr/>
        </p:nvSpPr>
        <p:spPr>
          <a:xfrm>
            <a:off x="1447800" y="890270"/>
            <a:ext cx="1429385" cy="583565"/>
          </a:xfrm>
          <a:prstGeom prst="rect">
            <a:avLst/>
          </a:prstGeom>
          <a:noFill/>
          <a:ln w="9525">
            <a:noFill/>
          </a:ln>
        </p:spPr>
        <p:txBody>
          <a:bodyPr wrap="square" anchor="t">
            <a:spAutoFit/>
          </a:bodyPr>
          <a:lstStyle/>
          <a:p>
            <a:r>
              <a:rPr lang="en-US" altLang="zh-CN" sz="3200" b="1"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方正兰亭粗黑_GBK" charset="-122"/>
              </a:rPr>
              <a:t>2019</a:t>
            </a:r>
          </a:p>
        </p:txBody>
      </p:sp>
      <p:grpSp>
        <p:nvGrpSpPr>
          <p:cNvPr id="50" name="组合 49"/>
          <p:cNvGrpSpPr/>
          <p:nvPr/>
        </p:nvGrpSpPr>
        <p:grpSpPr>
          <a:xfrm>
            <a:off x="128270" y="274320"/>
            <a:ext cx="934085" cy="96266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70" name="组合 69"/>
          <p:cNvGrpSpPr/>
          <p:nvPr/>
        </p:nvGrpSpPr>
        <p:grpSpPr>
          <a:xfrm>
            <a:off x="521970" y="3319780"/>
            <a:ext cx="768985" cy="768985"/>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73" name="组合 72"/>
          <p:cNvGrpSpPr/>
          <p:nvPr/>
        </p:nvGrpSpPr>
        <p:grpSpPr>
          <a:xfrm>
            <a:off x="1585604" y="4226496"/>
            <a:ext cx="575388" cy="575387"/>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76" name="矩形 75"/>
          <p:cNvSpPr/>
          <p:nvPr/>
        </p:nvSpPr>
        <p:spPr>
          <a:xfrm>
            <a:off x="6213475" y="1473835"/>
            <a:ext cx="2085340" cy="768350"/>
          </a:xfrm>
          <a:prstGeom prst="rect">
            <a:avLst/>
          </a:prstGeom>
        </p:spPr>
        <p:txBody>
          <a:bodyPr wrap="square">
            <a:spAutoFit/>
          </a:bodyPr>
          <a:lstStyle/>
          <a:p>
            <a:pPr fontAlgn="base"/>
            <a:r>
              <a:rPr lang="zh-CN" altLang="en-US" sz="4400" b="1" strike="noStrike" noProof="1">
                <a:gradFill>
                  <a:gsLst>
                    <a:gs pos="44000">
                      <a:schemeClr val="accent3"/>
                    </a:gs>
                    <a:gs pos="0">
                      <a:schemeClr val="accent1"/>
                    </a:gs>
                    <a:gs pos="93750">
                      <a:schemeClr val="accent5"/>
                    </a:gs>
                    <a:gs pos="74000">
                      <a:schemeClr val="accent4"/>
                    </a:gs>
                  </a:gsLst>
                  <a:lin ang="2700000" scaled="0"/>
                </a:gradFill>
                <a:latin typeface="微软雅黑" panose="020B0503020204020204" pitchFamily="34" charset="-122"/>
                <a:ea typeface="微软雅黑" panose="020B0503020204020204" pitchFamily="34" charset="-122"/>
                <a:cs typeface="+mn-cs"/>
              </a:rPr>
              <a:t>专题 </a:t>
            </a:r>
            <a:r>
              <a:rPr lang="en-US" altLang="zh-CN" sz="4400" b="1" strike="noStrike" noProof="1">
                <a:gradFill>
                  <a:gsLst>
                    <a:gs pos="44000">
                      <a:schemeClr val="accent3"/>
                    </a:gs>
                    <a:gs pos="0">
                      <a:schemeClr val="accent1"/>
                    </a:gs>
                    <a:gs pos="93750">
                      <a:schemeClr val="accent5"/>
                    </a:gs>
                    <a:gs pos="74000">
                      <a:schemeClr val="accent4"/>
                    </a:gs>
                  </a:gsLst>
                  <a:lin ang="2700000" scaled="0"/>
                </a:gradFill>
                <a:latin typeface="微软雅黑" panose="020B0503020204020204" pitchFamily="34" charset="-122"/>
                <a:ea typeface="微软雅黑" panose="020B0503020204020204" pitchFamily="34" charset="-122"/>
                <a:cs typeface="+mn-cs"/>
              </a:rPr>
              <a:t>5</a:t>
            </a:r>
          </a:p>
        </p:txBody>
      </p:sp>
      <p:grpSp>
        <p:nvGrpSpPr>
          <p:cNvPr id="11289" name="Group 25"/>
          <p:cNvGrpSpPr/>
          <p:nvPr/>
        </p:nvGrpSpPr>
        <p:grpSpPr>
          <a:xfrm>
            <a:off x="0" y="5078413"/>
            <a:ext cx="9144000" cy="71437"/>
            <a:chOff x="0" y="3474720"/>
            <a:chExt cx="10261600" cy="71120"/>
          </a:xfrm>
        </p:grpSpPr>
        <p:sp>
          <p:nvSpPr>
            <p:cNvPr id="80"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en-US" strike="noStrike" noProof="1"/>
            </a:p>
          </p:txBody>
        </p:sp>
        <p:sp>
          <p:nvSpPr>
            <p:cNvPr id="81"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en-US" strike="noStrike" noProof="1"/>
            </a:p>
          </p:txBody>
        </p:sp>
        <p:sp>
          <p:nvSpPr>
            <p:cNvPr id="82"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en-US" strike="noStrike" noProof="1"/>
            </a:p>
          </p:txBody>
        </p:sp>
        <p:sp>
          <p:nvSpPr>
            <p:cNvPr id="83"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en-US" strike="noStrike" noProof="1"/>
            </a:p>
          </p:txBody>
        </p:sp>
        <p:sp>
          <p:nvSpPr>
            <p:cNvPr id="8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en-US" strike="noStrike" noProof="1"/>
            </a:p>
          </p:txBody>
        </p:sp>
      </p:grpSp>
      <p:sp>
        <p:nvSpPr>
          <p:cNvPr id="2" name="文本框 1"/>
          <p:cNvSpPr txBox="1"/>
          <p:nvPr/>
        </p:nvSpPr>
        <p:spPr>
          <a:xfrm>
            <a:off x="2877185" y="2719070"/>
            <a:ext cx="5739130" cy="7386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4800" b="1" dirty="0">
                <a:solidFill>
                  <a:schemeClr val="bg1">
                    <a:lumMod val="95000"/>
                  </a:schemeClr>
                </a:solidFill>
                <a:latin typeface="楷体" panose="02010609060101010101" charset="-122"/>
                <a:ea typeface="楷体" panose="02010609060101010101" charset="-122"/>
              </a:rPr>
              <a:t>概率与统计</a:t>
            </a:r>
            <a:endParaRPr lang="en-US" altLang="zh-CN" sz="4800" b="1" dirty="0">
              <a:solidFill>
                <a:schemeClr val="bg1">
                  <a:lumMod val="95000"/>
                </a:schemeClr>
              </a:solidFill>
              <a:latin typeface="楷体" panose="02010609060101010101" charset="-122"/>
              <a:ea typeface="楷体" panose="02010609060101010101" charset="-122"/>
            </a:endParaRPr>
          </a:p>
        </p:txBody>
      </p:sp>
      <p:sp>
        <p:nvSpPr>
          <p:cNvPr id="3" name="等腰三角形 2"/>
          <p:cNvSpPr/>
          <p:nvPr/>
        </p:nvSpPr>
        <p:spPr>
          <a:xfrm>
            <a:off x="4560570" y="1365250"/>
            <a:ext cx="925830" cy="725170"/>
          </a:xfrm>
          <a:prstGeom prst="triangle">
            <a:avLst/>
          </a:prstGeom>
          <a:noFill/>
          <a:ln>
            <a:gradFill>
              <a:gsLst>
                <a:gs pos="49000">
                  <a:schemeClr val="accent3">
                    <a:lumMod val="75000"/>
                  </a:schemeClr>
                </a:gs>
                <a:gs pos="32000">
                  <a:schemeClr val="accent2">
                    <a:lumMod val="75000"/>
                  </a:schemeClr>
                </a:gs>
                <a:gs pos="66000">
                  <a:schemeClr val="accent4">
                    <a:lumMod val="75000"/>
                  </a:schemeClr>
                </a:gs>
                <a:gs pos="83000">
                  <a:schemeClr val="accent4">
                    <a:lumMod val="75000"/>
                  </a:schemeClr>
                </a:gs>
                <a:gs pos="100000">
                  <a:schemeClr val="accent5">
                    <a:lumMod val="75000"/>
                  </a:schemeClr>
                </a:gs>
              </a:gsLst>
              <a:lin ang="5340000" scaled="0"/>
            </a:gradFill>
          </a:ln>
          <a:extLst>
            <a:ext uri="{909E8E84-426E-40DD-AFC4-6F175D3DCCD1}">
              <a14:hiddenFill xmlns:a14="http://schemas.microsoft.com/office/drawing/2010/main">
                <a:gradFill>
                  <a:gsLst>
                    <a:gs pos="0">
                      <a:schemeClr val="accent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36135" y="1370965"/>
            <a:ext cx="953770" cy="719455"/>
          </a:xfrm>
          <a:prstGeom prst="triangle">
            <a:avLst/>
          </a:prstGeom>
          <a:solidFill>
            <a:schemeClr val="accent2"/>
          </a:solidFill>
          <a:ln w="12700" cmpd="sng">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i="1">
              <a:latin typeface="Times New Roman" panose="02020603050405020304" pitchFamily="18" charset="0"/>
              <a:ea typeface="黑体" panose="02010609060101010101" charset="-122"/>
              <a:cs typeface="Times New Roman" panose="02020603050405020304" pitchFamily="18" charset="0"/>
            </a:endParaRPr>
          </a:p>
        </p:txBody>
      </p:sp>
      <p:sp>
        <p:nvSpPr>
          <p:cNvPr id="6" name="文本框 5"/>
          <p:cNvSpPr txBox="1"/>
          <p:nvPr/>
        </p:nvSpPr>
        <p:spPr>
          <a:xfrm>
            <a:off x="4884420" y="1581150"/>
            <a:ext cx="461665" cy="553998"/>
          </a:xfrm>
          <a:prstGeom prst="rect">
            <a:avLst/>
          </a:prstGeom>
          <a:noFill/>
        </p:spPr>
        <p:txBody>
          <a:bodyPr wrap="none" lIns="0" tIns="0" rIns="0" bIns="0" rtlCol="0">
            <a:spAutoFit/>
          </a:bodyPr>
          <a:lstStyle/>
          <a:p>
            <a:r>
              <a:rPr lang="en-US" altLang="zh-CN" sz="3600" b="1"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05</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37286" name="Object 6"/>
          <p:cNvGraphicFramePr>
            <a:graphicFrameLocks noChangeAspect="1"/>
          </p:cNvGraphicFramePr>
          <p:nvPr/>
        </p:nvGraphicFramePr>
        <p:xfrm>
          <a:off x="899847" y="2211735"/>
          <a:ext cx="6121400" cy="2128837"/>
        </p:xfrm>
        <a:graphic>
          <a:graphicData uri="http://schemas.openxmlformats.org/presentationml/2006/ole">
            <mc:AlternateContent xmlns:mc="http://schemas.openxmlformats.org/markup-compatibility/2006">
              <mc:Choice xmlns:v="urn:schemas-microsoft-com:vml" Requires="v">
                <p:oleObj spid="_x0000_s737324" name="Microsoft Office Word 文档" r:id="rId5" imgW="6121660" imgH="2139784" progId="Word.Document.12">
                  <p:embed/>
                </p:oleObj>
              </mc:Choice>
              <mc:Fallback>
                <p:oleObj name="Microsoft Office Word 文档" r:id="rId5" imgW="6121660" imgH="2139784" progId="Word.Document.12">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847" y="2211735"/>
                        <a:ext cx="6121400"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323822" y="1635711"/>
            <a:ext cx="6984291" cy="400110"/>
          </a:xfrm>
          <a:prstGeom prst="rect">
            <a:avLst/>
          </a:prstGeom>
        </p:spPr>
        <p:txBody>
          <a:bodyPr wrap="square">
            <a:spAutoFit/>
          </a:bodyPr>
          <a:lstStyle/>
          <a:p>
            <a:r>
              <a:rPr lang="en-US" altLang="zh-CN" sz="2000" dirty="0"/>
              <a:t>3</a:t>
            </a:r>
            <a:r>
              <a:rPr lang="en-US" altLang="zh-CN" sz="2000" i="1" dirty="0"/>
              <a:t>.</a:t>
            </a:r>
            <a:r>
              <a:rPr lang="zh-CN" altLang="zh-CN" sz="2000" dirty="0"/>
              <a:t>古典概型、几何概型的概率公式分别是什么</a:t>
            </a:r>
            <a:r>
              <a:rPr lang="en-US" altLang="zh-CN" sz="2000" dirty="0"/>
              <a:t>?</a:t>
            </a:r>
            <a:endParaRPr lang="zh-CN" altLang="zh-CN" sz="2000" dirty="0"/>
          </a:p>
        </p:txBody>
      </p:sp>
    </p:spTree>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659705594"/>
              </p:ext>
            </p:extLst>
          </p:nvPr>
        </p:nvGraphicFramePr>
        <p:xfrm>
          <a:off x="251819" y="267653"/>
          <a:ext cx="7964081" cy="2880121"/>
        </p:xfrm>
        <a:graphic>
          <a:graphicData uri="http://schemas.openxmlformats.org/presentationml/2006/ole">
            <mc:AlternateContent xmlns:mc="http://schemas.openxmlformats.org/markup-compatibility/2006">
              <mc:Choice xmlns:v="urn:schemas-microsoft-com:vml" Requires="v">
                <p:oleObj spid="_x0000_s1145887" name="文档" r:id="rId4" imgW="6133744" imgH="1884534" progId="Word.Document.12">
                  <p:embed/>
                </p:oleObj>
              </mc:Choice>
              <mc:Fallback>
                <p:oleObj name="文档" r:id="rId4" imgW="6133744" imgH="1884534" progId="Word.Document.12">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19" y="267653"/>
                        <a:ext cx="7964081" cy="28801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a:xfrm>
            <a:off x="107814" y="555905"/>
            <a:ext cx="8587105" cy="1141063"/>
            <a:chOff x="156210" y="255572"/>
            <a:chExt cx="8587105" cy="1454106"/>
          </a:xfrm>
        </p:grpSpPr>
        <p:grpSp>
          <p:nvGrpSpPr>
            <p:cNvPr id="3" name="组合 2"/>
            <p:cNvGrpSpPr/>
            <p:nvPr/>
          </p:nvGrpSpPr>
          <p:grpSpPr>
            <a:xfrm>
              <a:off x="3612381" y="255572"/>
              <a:ext cx="1800233" cy="1454106"/>
              <a:chOff x="8330" y="662"/>
              <a:chExt cx="2790" cy="2389"/>
            </a:xfrm>
          </p:grpSpPr>
          <p:sp>
            <p:nvSpPr>
              <p:cNvPr id="4" name="TextBox 22"/>
              <p:cNvSpPr txBox="1"/>
              <p:nvPr/>
            </p:nvSpPr>
            <p:spPr>
              <a:xfrm>
                <a:off x="8330" y="662"/>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J</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5" name="TextBox 23"/>
              <p:cNvSpPr txBox="1"/>
              <p:nvPr/>
            </p:nvSpPr>
            <p:spPr>
              <a:xfrm>
                <a:off x="9669" y="812"/>
                <a:ext cx="1296" cy="1740"/>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基础检测</a:t>
                </a:r>
              </a:p>
            </p:txBody>
          </p:sp>
          <p:sp>
            <p:nvSpPr>
              <p:cNvPr id="6" name="TextBox 24"/>
              <p:cNvSpPr txBox="1"/>
              <p:nvPr/>
            </p:nvSpPr>
            <p:spPr>
              <a:xfrm>
                <a:off x="8553" y="2471"/>
                <a:ext cx="2567" cy="580"/>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200" dirty="0">
                    <a:solidFill>
                      <a:schemeClr val="bg1"/>
                    </a:solidFill>
                  </a:rPr>
                  <a:t>JICHU    JIANCE</a:t>
                </a:r>
                <a:endParaRPr lang="zh-CN" altLang="en-US" sz="1200" dirty="0">
                  <a:solidFill>
                    <a:schemeClr val="bg1"/>
                  </a:solidFill>
                </a:endParaRPr>
              </a:p>
            </p:txBody>
          </p:sp>
        </p:grpSp>
        <p:grpSp>
          <p:nvGrpSpPr>
            <p:cNvPr id="23" name="组合 25"/>
            <p:cNvGrpSpPr/>
            <p:nvPr/>
          </p:nvGrpSpPr>
          <p:grpSpPr>
            <a:xfrm>
              <a:off x="156210" y="1290955"/>
              <a:ext cx="2734945" cy="88265"/>
              <a:chOff x="421" y="1768"/>
              <a:chExt cx="4307" cy="139"/>
            </a:xfrm>
          </p:grpSpPr>
          <p:sp>
            <p:nvSpPr>
              <p:cNvPr id="10"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1"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7"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24" name="组合 1"/>
            <p:cNvGrpSpPr/>
            <p:nvPr/>
          </p:nvGrpSpPr>
          <p:grpSpPr>
            <a:xfrm>
              <a:off x="6009005" y="1278890"/>
              <a:ext cx="2734310" cy="87630"/>
              <a:chOff x="421" y="1768"/>
              <a:chExt cx="4306" cy="138"/>
            </a:xfrm>
          </p:grpSpPr>
          <p:sp>
            <p:nvSpPr>
              <p:cNvPr id="8"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9"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2"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8"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9"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0"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1"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2"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8" name="文本框 1"/>
          <p:cNvSpPr txBox="1"/>
          <p:nvPr/>
        </p:nvSpPr>
        <p:spPr>
          <a:xfrm>
            <a:off x="1893963" y="11884"/>
            <a:ext cx="5904246" cy="49244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zh-CN" altLang="en-US" sz="3200" b="1" dirty="0">
                <a:solidFill>
                  <a:schemeClr val="tx1">
                    <a:lumMod val="85000"/>
                    <a:lumOff val="15000"/>
                  </a:schemeClr>
                </a:solidFill>
                <a:latin typeface="黑体" panose="02010609060101010101" charset="-122"/>
                <a:ea typeface="黑体" panose="02010609060101010101" charset="-122"/>
              </a:rPr>
              <a:t>微专题  </a:t>
            </a:r>
            <a:r>
              <a:rPr lang="en-US" altLang="zh-CN" sz="3200" b="1" dirty="0">
                <a:solidFill>
                  <a:schemeClr val="tx1">
                    <a:lumMod val="85000"/>
                    <a:lumOff val="15000"/>
                  </a:schemeClr>
                </a:solidFill>
                <a:latin typeface="黑体" panose="02010609060101010101" charset="-122"/>
                <a:ea typeface="黑体" panose="02010609060101010101" charset="-122"/>
              </a:rPr>
              <a:t>15</a:t>
            </a:r>
            <a:r>
              <a:rPr lang="zh-CN" altLang="zh-CN" sz="3200" b="1" dirty="0">
                <a:solidFill>
                  <a:schemeClr val="tx1">
                    <a:lumMod val="85000"/>
                    <a:lumOff val="15000"/>
                  </a:schemeClr>
                </a:solidFill>
                <a:latin typeface="黑体" panose="02010609060101010101" charset="-122"/>
                <a:ea typeface="黑体" panose="02010609060101010101" charset="-122"/>
              </a:rPr>
              <a:t>　随机变量及其应用</a:t>
            </a:r>
          </a:p>
        </p:txBody>
      </p:sp>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4"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27" name="矩形 26"/>
          <p:cNvSpPr/>
          <p:nvPr/>
        </p:nvSpPr>
        <p:spPr>
          <a:xfrm>
            <a:off x="4742893" y="2276785"/>
            <a:ext cx="308098" cy="369332"/>
          </a:xfrm>
          <a:prstGeom prst="rect">
            <a:avLst/>
          </a:prstGeom>
        </p:spPr>
        <p:txBody>
          <a:bodyPr wrap="none">
            <a:spAutoFit/>
          </a:bodyPr>
          <a:lstStyle/>
          <a:p>
            <a:r>
              <a:rPr lang="en-US" altLang="zh-CN" dirty="0">
                <a:solidFill>
                  <a:srgbClr val="FF0000"/>
                </a:solidFill>
              </a:rPr>
              <a:t>C</a:t>
            </a:r>
            <a:endParaRPr lang="en-US" altLang="zh-CN" dirty="0">
              <a:solidFill>
                <a:srgbClr val="FF0000"/>
              </a:solidFill>
              <a:latin typeface="Times New Roman" panose="02020603050405020304" pitchFamily="18" charset="0"/>
              <a:ea typeface="黑体" panose="02010609060101010101" charset="-122"/>
            </a:endParaRPr>
          </a:p>
        </p:txBody>
      </p:sp>
      <p:sp>
        <p:nvSpPr>
          <p:cNvPr id="29" name="矩形 28"/>
          <p:cNvSpPr/>
          <p:nvPr/>
        </p:nvSpPr>
        <p:spPr>
          <a:xfrm>
            <a:off x="2842759" y="3203954"/>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A</a:t>
            </a:r>
            <a:endParaRPr lang="zh-CN" altLang="en-US" dirty="0">
              <a:solidFill>
                <a:srgbClr val="FF0000"/>
              </a:solidFill>
            </a:endParaRPr>
          </a:p>
        </p:txBody>
      </p:sp>
      <p:graphicFrame>
        <p:nvGraphicFramePr>
          <p:cNvPr id="30" name="对象 29"/>
          <p:cNvGraphicFramePr>
            <a:graphicFrameLocks noChangeAspect="1"/>
          </p:cNvGraphicFramePr>
          <p:nvPr>
            <p:extLst>
              <p:ext uri="{D42A27DB-BD31-4B8C-83A1-F6EECF244321}">
                <p14:modId xmlns:p14="http://schemas.microsoft.com/office/powerpoint/2010/main" val="1728612448"/>
              </p:ext>
            </p:extLst>
          </p:nvPr>
        </p:nvGraphicFramePr>
        <p:xfrm>
          <a:off x="573151" y="1871892"/>
          <a:ext cx="6545832" cy="2998858"/>
        </p:xfrm>
        <a:graphic>
          <a:graphicData uri="http://schemas.openxmlformats.org/presentationml/2006/ole">
            <mc:AlternateContent xmlns:mc="http://schemas.openxmlformats.org/markup-compatibility/2006">
              <mc:Choice xmlns:v="urn:schemas-microsoft-com:vml" Requires="v">
                <p:oleObj spid="_x0000_s1152061" name="文档" r:id="rId5" imgW="6133744" imgH="3151478" progId="Word.Document.12">
                  <p:embed/>
                </p:oleObj>
              </mc:Choice>
              <mc:Fallback>
                <p:oleObj name="文档" r:id="rId5" imgW="6133744" imgH="3151478" progId="Word.Document.12">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51" y="1871892"/>
                        <a:ext cx="6545832" cy="2998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107987838"/>
              </p:ext>
            </p:extLst>
          </p:nvPr>
        </p:nvGraphicFramePr>
        <p:xfrm>
          <a:off x="4114664" y="2667217"/>
          <a:ext cx="3079750" cy="517525"/>
        </p:xfrm>
        <a:graphic>
          <a:graphicData uri="http://schemas.openxmlformats.org/presentationml/2006/ole">
            <mc:AlternateContent xmlns:mc="http://schemas.openxmlformats.org/markup-compatibility/2006">
              <mc:Choice xmlns:v="urn:schemas-microsoft-com:vml" Requires="v">
                <p:oleObj spid="_x0000_s1152062" name="文档" r:id="rId7" imgW="3172086" imgH="719379" progId="Word.Document.12">
                  <p:embed/>
                </p:oleObj>
              </mc:Choice>
              <mc:Fallback>
                <p:oleObj name="文档" r:id="rId7" imgW="3172086" imgH="719379" progId="Word.Document.12">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664" y="2667217"/>
                        <a:ext cx="307975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矩形 33"/>
          <p:cNvSpPr/>
          <p:nvPr/>
        </p:nvSpPr>
        <p:spPr>
          <a:xfrm>
            <a:off x="1541943" y="3970493"/>
            <a:ext cx="704039"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0</a:t>
            </a:r>
            <a:r>
              <a:rPr lang="en-US" altLang="zh-CN" i="1" dirty="0">
                <a:solidFill>
                  <a:srgbClr val="FF0000"/>
                </a:solidFill>
                <a:latin typeface="Times New Roman" panose="02020603050405020304" pitchFamily="18" charset="0"/>
                <a:ea typeface="黑体" panose="02010609060101010101" charset="-122"/>
              </a:rPr>
              <a:t>.</a:t>
            </a:r>
            <a:r>
              <a:rPr lang="en-US" altLang="zh-CN" dirty="0">
                <a:solidFill>
                  <a:srgbClr val="FF0000"/>
                </a:solidFill>
                <a:latin typeface="Times New Roman" panose="02020603050405020304" pitchFamily="18" charset="0"/>
                <a:ea typeface="黑体" panose="02010609060101010101" charset="-122"/>
              </a:rPr>
              <a:t>954</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35" name="矩形 34"/>
              <p:cNvSpPr/>
              <p:nvPr/>
            </p:nvSpPr>
            <p:spPr>
              <a:xfrm>
                <a:off x="5181315" y="3921933"/>
                <a:ext cx="365806"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1</m:t>
                          </m:r>
                        </m:num>
                        <m:den>
                          <m:r>
                            <a:rPr lang="zh-CN" altLang="en-US" i="0">
                              <a:solidFill>
                                <a:srgbClr val="FF0000"/>
                              </a:solidFill>
                              <a:latin typeface="Cambria Math" panose="02040503050406030204" pitchFamily="18" charset="0"/>
                            </a:rPr>
                            <m:t>7</m:t>
                          </m:r>
                        </m:den>
                      </m:f>
                    </m:oMath>
                  </m:oMathPara>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5181315" y="3921933"/>
                <a:ext cx="365806" cy="611771"/>
              </a:xfrm>
              <a:prstGeom prst="rect">
                <a:avLst/>
              </a:prstGeom>
              <a:blipFill>
                <a:blip r:embed="rId9" cstate="print"/>
                <a:stretch>
                  <a:fillRect/>
                </a:stretch>
              </a:blipFill>
            </p:spPr>
            <p:txBody>
              <a:bodyPr/>
              <a:lstStyle/>
              <a:p>
                <a:r>
                  <a:rPr lang="zh-CN" altLang="en-US">
                    <a:noFill/>
                  </a:rPr>
                  <a:t> </a:t>
                </a:r>
              </a:p>
            </p:txBody>
          </p:sp>
        </mc:Fallback>
      </mc:AlternateContent>
      <p:sp>
        <p:nvSpPr>
          <p:cNvPr id="36" name="左箭头 35">
            <a:hlinkClick r:id="rId10"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27" grpId="0"/>
      <p:bldP spid="29" grpId="0"/>
      <p:bldP spid="34" grpId="0"/>
      <p:bldP spid="3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4201529296"/>
              </p:ext>
            </p:extLst>
          </p:nvPr>
        </p:nvGraphicFramePr>
        <p:xfrm>
          <a:off x="107813" y="627669"/>
          <a:ext cx="8424351" cy="2664111"/>
        </p:xfrm>
        <a:graphic>
          <a:graphicData uri="http://schemas.openxmlformats.org/presentationml/2006/ole">
            <mc:AlternateContent xmlns:mc="http://schemas.openxmlformats.org/markup-compatibility/2006">
              <mc:Choice xmlns:v="urn:schemas-microsoft-com:vml" Requires="v">
                <p:oleObj spid="_x0000_s1153057" name="文档" r:id="rId3" imgW="6133744" imgH="1553541" progId="Word.Document.12">
                  <p:embed/>
                </p:oleObj>
              </mc:Choice>
              <mc:Fallback>
                <p:oleObj name="文档" r:id="rId3" imgW="6133744" imgH="1553541" progId="Word.Document.12">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13" y="627669"/>
                        <a:ext cx="8424351" cy="2664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Click="0" advTm="0">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7" name="组合 26"/>
          <p:cNvGrpSpPr/>
          <p:nvPr/>
        </p:nvGrpSpPr>
        <p:grpSpPr>
          <a:xfrm>
            <a:off x="179817" y="-92263"/>
            <a:ext cx="8587105" cy="1151950"/>
            <a:chOff x="156210" y="-53631"/>
            <a:chExt cx="8587105" cy="1565491"/>
          </a:xfrm>
        </p:grpSpPr>
        <p:grpSp>
          <p:nvGrpSpPr>
            <p:cNvPr id="28"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29"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30"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51"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1</a:t>
              </a:r>
            </a:p>
          </p:txBody>
        </p:sp>
        <p:grpSp>
          <p:nvGrpSpPr>
            <p:cNvPr id="53" name="组合 38"/>
            <p:cNvGrpSpPr/>
            <p:nvPr/>
          </p:nvGrpSpPr>
          <p:grpSpPr>
            <a:xfrm>
              <a:off x="611725" y="1491675"/>
              <a:ext cx="6623050" cy="432030"/>
              <a:chOff x="611725" y="1563680"/>
              <a:chExt cx="6623050" cy="432030"/>
            </a:xfrm>
          </p:grpSpPr>
          <p:grpSp>
            <p:nvGrpSpPr>
              <p:cNvPr id="54" name="组合 26"/>
              <p:cNvGrpSpPr/>
              <p:nvPr/>
            </p:nvGrpSpPr>
            <p:grpSpPr>
              <a:xfrm>
                <a:off x="611725" y="1563680"/>
                <a:ext cx="6623050" cy="431800"/>
                <a:chOff x="401" y="2369"/>
                <a:chExt cx="10430" cy="680"/>
              </a:xfrm>
            </p:grpSpPr>
            <p:grpSp>
              <p:nvGrpSpPr>
                <p:cNvPr id="56"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878"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求离散型随机变量的分布列</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429300"/>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695898" y="1203445"/>
            <a:ext cx="2448102" cy="2893100"/>
          </a:xfrm>
          <a:prstGeom prst="rect">
            <a:avLst/>
          </a:prstGeom>
          <a:solidFill>
            <a:schemeClr val="accent5">
              <a:lumMod val="60000"/>
              <a:lumOff val="40000"/>
            </a:schemeClr>
          </a:solidFill>
        </p:spPr>
        <p:txBody>
          <a:bodyPr wrap="square">
            <a:spAutoFit/>
          </a:bodyPr>
          <a:lstStyle/>
          <a:p>
            <a:r>
              <a:rPr lang="zh-CN" altLang="zh-CN" sz="1400" i="1" dirty="0"/>
              <a:t>　</a:t>
            </a:r>
            <a:r>
              <a:rPr lang="zh-CN" altLang="zh-CN" sz="1400" dirty="0"/>
              <a:t>离散型随机变量分布列的求解步骤</a:t>
            </a:r>
          </a:p>
          <a:p>
            <a:r>
              <a:rPr lang="en-US" altLang="zh-CN" sz="1400" dirty="0"/>
              <a:t>(1)</a:t>
            </a:r>
            <a:r>
              <a:rPr lang="zh-CN" altLang="zh-CN" sz="1400" dirty="0"/>
              <a:t>明取值</a:t>
            </a:r>
            <a:r>
              <a:rPr lang="en-US" altLang="zh-CN" sz="1400" dirty="0"/>
              <a:t>:</a:t>
            </a:r>
            <a:r>
              <a:rPr lang="zh-CN" altLang="zh-CN" sz="1400" dirty="0"/>
              <a:t>明确随机变量的可能取值有哪些</a:t>
            </a:r>
            <a:r>
              <a:rPr lang="en-US" altLang="zh-CN" sz="1400" dirty="0"/>
              <a:t>,</a:t>
            </a:r>
            <a:r>
              <a:rPr lang="zh-CN" altLang="zh-CN" sz="1400" dirty="0"/>
              <a:t>且每一个取值所表示的意义</a:t>
            </a:r>
            <a:r>
              <a:rPr lang="en-US" altLang="zh-CN" sz="1400" i="1" dirty="0"/>
              <a:t>.</a:t>
            </a:r>
            <a:endParaRPr lang="zh-CN" altLang="zh-CN" sz="1400" dirty="0"/>
          </a:p>
          <a:p>
            <a:r>
              <a:rPr lang="en-US" altLang="zh-CN" sz="1400" dirty="0"/>
              <a:t>(2)</a:t>
            </a:r>
            <a:r>
              <a:rPr lang="zh-CN" altLang="zh-CN" sz="1400" dirty="0"/>
              <a:t>求概率</a:t>
            </a:r>
            <a:r>
              <a:rPr lang="en-US" altLang="zh-CN" sz="1400" dirty="0"/>
              <a:t>:</a:t>
            </a:r>
            <a:r>
              <a:rPr lang="zh-CN" altLang="zh-CN" sz="1400" dirty="0"/>
              <a:t>要弄清楚随机变量的概率类型</a:t>
            </a:r>
            <a:r>
              <a:rPr lang="en-US" altLang="zh-CN" sz="1400" dirty="0"/>
              <a:t>,</a:t>
            </a:r>
            <a:r>
              <a:rPr lang="zh-CN" altLang="zh-CN" sz="1400" dirty="0"/>
              <a:t>利用相关公式求出变量所对应的概率</a:t>
            </a:r>
            <a:r>
              <a:rPr lang="en-US" altLang="zh-CN" sz="1400" i="1" dirty="0"/>
              <a:t>.</a:t>
            </a:r>
            <a:endParaRPr lang="zh-CN" altLang="zh-CN" sz="1400" dirty="0"/>
          </a:p>
          <a:p>
            <a:r>
              <a:rPr lang="en-US" altLang="zh-CN" sz="1400" dirty="0"/>
              <a:t>(3)</a:t>
            </a:r>
            <a:r>
              <a:rPr lang="zh-CN" altLang="zh-CN" sz="1400" dirty="0"/>
              <a:t>画表格</a:t>
            </a:r>
            <a:r>
              <a:rPr lang="en-US" altLang="zh-CN" sz="1400" dirty="0"/>
              <a:t>:</a:t>
            </a:r>
            <a:r>
              <a:rPr lang="zh-CN" altLang="zh-CN" sz="1400" dirty="0"/>
              <a:t>按规范要求写出分布列</a:t>
            </a:r>
            <a:r>
              <a:rPr lang="en-US" altLang="zh-CN" sz="1400" i="1" dirty="0"/>
              <a:t>.</a:t>
            </a:r>
            <a:endParaRPr lang="zh-CN" altLang="zh-CN" sz="1400" dirty="0"/>
          </a:p>
          <a:p>
            <a:r>
              <a:rPr lang="en-US" altLang="zh-CN" sz="1400" dirty="0"/>
              <a:t>(4)</a:t>
            </a:r>
            <a:r>
              <a:rPr lang="zh-CN" altLang="zh-CN" sz="1400" dirty="0"/>
              <a:t>做检验</a:t>
            </a:r>
            <a:r>
              <a:rPr lang="en-US" altLang="zh-CN" sz="1400" dirty="0"/>
              <a:t>:</a:t>
            </a:r>
            <a:r>
              <a:rPr lang="zh-CN" altLang="zh-CN" sz="1400" dirty="0"/>
              <a:t>利用分布列的性质检验分布列是否正确</a:t>
            </a:r>
            <a:r>
              <a:rPr lang="en-US" altLang="zh-CN" sz="1400" i="1" dirty="0"/>
              <a:t>.</a:t>
            </a:r>
            <a:endParaRPr lang="zh-CN" altLang="zh-CN" sz="1400" dirty="0"/>
          </a:p>
          <a:p>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9587101"/>
              </p:ext>
            </p:extLst>
          </p:nvPr>
        </p:nvGraphicFramePr>
        <p:xfrm>
          <a:off x="182562" y="1920875"/>
          <a:ext cx="6117509" cy="3039278"/>
        </p:xfrm>
        <a:graphic>
          <a:graphicData uri="http://schemas.openxmlformats.org/presentationml/2006/ole">
            <mc:AlternateContent xmlns:mc="http://schemas.openxmlformats.org/markup-compatibility/2006">
              <mc:Choice xmlns:v="urn:schemas-microsoft-com:vml" Requires="v">
                <p:oleObj spid="_x0000_s1154080" name="文档" r:id="rId5" imgW="4944808" imgH="2764162" progId="Word.Document.12">
                  <p:embed/>
                </p:oleObj>
              </mc:Choice>
              <mc:Fallback>
                <p:oleObj name="文档" r:id="rId5" imgW="4944808" imgH="2764162" progId="Word.Document.12">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562" y="1920875"/>
                        <a:ext cx="6117509" cy="3039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972891409"/>
              </p:ext>
            </p:extLst>
          </p:nvPr>
        </p:nvGraphicFramePr>
        <p:xfrm>
          <a:off x="467829" y="123648"/>
          <a:ext cx="7077075" cy="5164137"/>
        </p:xfrm>
        <a:graphic>
          <a:graphicData uri="http://schemas.openxmlformats.org/presentationml/2006/ole">
            <mc:AlternateContent xmlns:mc="http://schemas.openxmlformats.org/markup-compatibility/2006">
              <mc:Choice xmlns:v="urn:schemas-microsoft-com:vml" Requires="v">
                <p:oleObj spid="_x0000_s1155105" name="文档" r:id="rId4" imgW="6133744" imgH="4487004" progId="Word.Document.12">
                  <p:embed/>
                </p:oleObj>
              </mc:Choice>
              <mc:Fallback>
                <p:oleObj name="文档" r:id="rId4" imgW="6133744" imgH="4487004" progId="Word.Document.12">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123648"/>
                        <a:ext cx="7077075" cy="5164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14" name=" 28">
            <a:hlinkClick r:id="rId4" action="ppaction://hlinksldjump"/>
          </p:cNvPr>
          <p:cNvSpPr/>
          <p:nvPr/>
        </p:nvSpPr>
        <p:spPr>
          <a:xfrm>
            <a:off x="8028144" y="411869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extLst>
              <p:ext uri="{D42A27DB-BD31-4B8C-83A1-F6EECF244321}">
                <p14:modId xmlns:p14="http://schemas.microsoft.com/office/powerpoint/2010/main" val="4030933324"/>
              </p:ext>
            </p:extLst>
          </p:nvPr>
        </p:nvGraphicFramePr>
        <p:xfrm>
          <a:off x="398463" y="768350"/>
          <a:ext cx="8502650" cy="1731397"/>
        </p:xfrm>
        <a:graphic>
          <a:graphicData uri="http://schemas.openxmlformats.org/presentationml/2006/ole">
            <mc:AlternateContent xmlns:mc="http://schemas.openxmlformats.org/markup-compatibility/2006">
              <mc:Choice xmlns:v="urn:schemas-microsoft-com:vml" Requires="v">
                <p:oleObj spid="_x0000_s1156132" name="文档" r:id="rId5" imgW="6133744" imgH="1090438" progId="Word.Document.12">
                  <p:embed/>
                </p:oleObj>
              </mc:Choice>
              <mc:Fallback>
                <p:oleObj name="文档" r:id="rId5" imgW="6133744" imgH="1090438" progId="Word.Document.12">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63" y="768350"/>
                        <a:ext cx="8502650" cy="1731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048481056"/>
              </p:ext>
            </p:extLst>
          </p:nvPr>
        </p:nvGraphicFramePr>
        <p:xfrm>
          <a:off x="251820" y="195650"/>
          <a:ext cx="7128297" cy="4104171"/>
        </p:xfrm>
        <a:graphic>
          <a:graphicData uri="http://schemas.openxmlformats.org/presentationml/2006/ole">
            <mc:AlternateContent xmlns:mc="http://schemas.openxmlformats.org/markup-compatibility/2006">
              <mc:Choice xmlns:v="urn:schemas-microsoft-com:vml" Requires="v">
                <p:oleObj spid="_x0000_s1170461" name="文档" r:id="rId4" imgW="6133744" imgH="4113418" progId="Word.Document.12">
                  <p:embed/>
                </p:oleObj>
              </mc:Choice>
              <mc:Fallback>
                <p:oleObj name="文档" r:id="rId4" imgW="6133744" imgH="4113418" progId="Word.Document.12">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195650"/>
                        <a:ext cx="7128297" cy="4104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2</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4201"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相互独立事件同时发生的概率</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479889" y="1247012"/>
            <a:ext cx="2664111" cy="2677656"/>
          </a:xfrm>
          <a:prstGeom prst="rect">
            <a:avLst/>
          </a:prstGeom>
          <a:solidFill>
            <a:schemeClr val="accent5">
              <a:lumMod val="60000"/>
              <a:lumOff val="40000"/>
            </a:schemeClr>
          </a:solidFill>
        </p:spPr>
        <p:txBody>
          <a:bodyPr wrap="square">
            <a:spAutoFit/>
          </a:bodyPr>
          <a:lstStyle/>
          <a:p>
            <a:r>
              <a:rPr lang="en-US" altLang="zh-CN" sz="1400" dirty="0"/>
              <a:t>(1)</a:t>
            </a:r>
            <a:r>
              <a:rPr lang="zh-CN" altLang="zh-CN" sz="1400" dirty="0"/>
              <a:t>求解该类问题在于正确分析所求事件的构成</a:t>
            </a:r>
            <a:r>
              <a:rPr lang="en-US" altLang="zh-CN" sz="1400" dirty="0"/>
              <a:t>,</a:t>
            </a:r>
            <a:r>
              <a:rPr lang="zh-CN" altLang="zh-CN" sz="1400" dirty="0"/>
              <a:t>将其转化为彼此互斥事件的和或相互独立事件的积</a:t>
            </a:r>
            <a:r>
              <a:rPr lang="en-US" altLang="zh-CN" sz="1400" dirty="0"/>
              <a:t>,</a:t>
            </a:r>
            <a:r>
              <a:rPr lang="zh-CN" altLang="zh-CN" sz="1400" dirty="0"/>
              <a:t>然后利用相关公式进行计算</a:t>
            </a:r>
            <a:r>
              <a:rPr lang="en-US" altLang="zh-CN" sz="1400" i="1" dirty="0"/>
              <a:t>.</a:t>
            </a:r>
            <a:endParaRPr lang="zh-CN" altLang="zh-CN" sz="1400" dirty="0"/>
          </a:p>
          <a:p>
            <a:r>
              <a:rPr lang="en-US" altLang="zh-CN" sz="1400" dirty="0"/>
              <a:t>(2)</a:t>
            </a:r>
            <a:r>
              <a:rPr lang="zh-CN" altLang="zh-CN" sz="1400" dirty="0"/>
              <a:t>求相互独立事件同时发生的概率的主要方法</a:t>
            </a:r>
          </a:p>
          <a:p>
            <a:r>
              <a:rPr lang="zh-CN" altLang="zh-CN" sz="1400" i="1" dirty="0"/>
              <a:t>①</a:t>
            </a:r>
            <a:r>
              <a:rPr lang="zh-CN" altLang="zh-CN" sz="1400" dirty="0"/>
              <a:t>利用相互独立事件的概率乘法公式直接求解</a:t>
            </a:r>
            <a:r>
              <a:rPr lang="en-US" altLang="zh-CN" sz="1400" i="1" dirty="0"/>
              <a:t>.</a:t>
            </a:r>
            <a:endParaRPr lang="zh-CN" altLang="zh-CN" sz="1400" dirty="0"/>
          </a:p>
          <a:p>
            <a:r>
              <a:rPr lang="zh-CN" altLang="zh-CN" sz="1400" i="1" dirty="0"/>
              <a:t>②</a:t>
            </a:r>
            <a:r>
              <a:rPr lang="zh-CN" altLang="zh-CN" sz="1400" dirty="0"/>
              <a:t>正面计算较烦琐</a:t>
            </a:r>
            <a:r>
              <a:rPr lang="en-US" altLang="zh-CN" sz="1400" dirty="0"/>
              <a:t>(</a:t>
            </a:r>
            <a:r>
              <a:rPr lang="zh-CN" altLang="zh-CN" sz="1400" dirty="0"/>
              <a:t>如求用</a:t>
            </a:r>
            <a:r>
              <a:rPr lang="en-US" altLang="zh-CN" sz="1400" dirty="0"/>
              <a:t>“</a:t>
            </a:r>
            <a:r>
              <a:rPr lang="zh-CN" altLang="zh-CN" sz="1400" dirty="0"/>
              <a:t>至少</a:t>
            </a:r>
            <a:r>
              <a:rPr lang="en-US" altLang="zh-CN" sz="1400" dirty="0"/>
              <a:t>”</a:t>
            </a:r>
            <a:r>
              <a:rPr lang="zh-CN" altLang="zh-CN" sz="1400" dirty="0"/>
              <a:t>表述的事件的概率</a:t>
            </a:r>
            <a:r>
              <a:rPr lang="en-US" altLang="zh-CN" sz="1400" dirty="0"/>
              <a:t>)</a:t>
            </a:r>
            <a:r>
              <a:rPr lang="zh-CN" altLang="zh-CN" sz="1400" dirty="0"/>
              <a:t>或难以入手时</a:t>
            </a:r>
            <a:r>
              <a:rPr lang="en-US" altLang="zh-CN" sz="1400" dirty="0"/>
              <a:t>,</a:t>
            </a:r>
            <a:r>
              <a:rPr lang="zh-CN" altLang="zh-CN" sz="1400" dirty="0"/>
              <a:t>可从其对立事件入手计算</a:t>
            </a:r>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033002110"/>
              </p:ext>
            </p:extLst>
          </p:nvPr>
        </p:nvGraphicFramePr>
        <p:xfrm>
          <a:off x="179817" y="1992542"/>
          <a:ext cx="6013084" cy="1932126"/>
        </p:xfrm>
        <a:graphic>
          <a:graphicData uri="http://schemas.openxmlformats.org/presentationml/2006/ole">
            <mc:AlternateContent xmlns:mc="http://schemas.openxmlformats.org/markup-compatibility/2006">
              <mc:Choice xmlns:v="urn:schemas-microsoft-com:vml" Requires="v">
                <p:oleObj spid="_x0000_s1157152" name="文档" r:id="rId5" imgW="5004042" imgH="1486042" progId="Word.Document.12">
                  <p:embed/>
                </p:oleObj>
              </mc:Choice>
              <mc:Fallback>
                <p:oleObj name="文档" r:id="rId5" imgW="5004042" imgH="1486042" progId="Word.Document.12">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17" y="1992542"/>
                        <a:ext cx="6013084" cy="1932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1439591603"/>
              </p:ext>
            </p:extLst>
          </p:nvPr>
        </p:nvGraphicFramePr>
        <p:xfrm>
          <a:off x="467829" y="339657"/>
          <a:ext cx="7776324" cy="5575518"/>
        </p:xfrm>
        <a:graphic>
          <a:graphicData uri="http://schemas.openxmlformats.org/presentationml/2006/ole">
            <mc:AlternateContent xmlns:mc="http://schemas.openxmlformats.org/markup-compatibility/2006">
              <mc:Choice xmlns:v="urn:schemas-microsoft-com:vml" Requires="v">
                <p:oleObj spid="_x0000_s1158179" name="文档" r:id="rId4" imgW="6241230" imgH="4679752" progId="Word.Document.12">
                  <p:embed/>
                </p:oleObj>
              </mc:Choice>
              <mc:Fallback>
                <p:oleObj name="文档" r:id="rId4" imgW="6241230" imgH="4679752" progId="Word.Document.12">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339657"/>
                        <a:ext cx="7776324" cy="5575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11" name=" 28">
            <a:hlinkClick r:id="rId4" action="ppaction://hlinksldjump"/>
          </p:cNvPr>
          <p:cNvSpPr/>
          <p:nvPr/>
        </p:nvSpPr>
        <p:spPr>
          <a:xfrm>
            <a:off x="7909355" y="4053868"/>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extLst>
              <p:ext uri="{D42A27DB-BD31-4B8C-83A1-F6EECF244321}">
                <p14:modId xmlns:p14="http://schemas.microsoft.com/office/powerpoint/2010/main" val="2480433548"/>
              </p:ext>
            </p:extLst>
          </p:nvPr>
        </p:nvGraphicFramePr>
        <p:xfrm>
          <a:off x="320675" y="700088"/>
          <a:ext cx="7996238" cy="2303680"/>
        </p:xfrm>
        <a:graphic>
          <a:graphicData uri="http://schemas.openxmlformats.org/presentationml/2006/ole">
            <mc:AlternateContent xmlns:mc="http://schemas.openxmlformats.org/markup-compatibility/2006">
              <mc:Choice xmlns:v="urn:schemas-microsoft-com:vml" Requires="v">
                <p:oleObj spid="_x0000_s1160226" name="文档" r:id="rId5" imgW="6133744" imgH="1490013" progId="Word.Document.12">
                  <p:embed/>
                </p:oleObj>
              </mc:Choice>
              <mc:Fallback>
                <p:oleObj name="文档" r:id="rId5" imgW="6133744" imgH="1490013" progId="Word.Document.12">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75" y="700088"/>
                        <a:ext cx="7996238" cy="2303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3"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
        <p:nvSpPr>
          <p:cNvPr id="53" name="矩形 52"/>
          <p:cNvSpPr/>
          <p:nvPr/>
        </p:nvSpPr>
        <p:spPr>
          <a:xfrm>
            <a:off x="539832" y="2427744"/>
            <a:ext cx="7632318" cy="400110"/>
          </a:xfrm>
          <a:prstGeom prst="rect">
            <a:avLst/>
          </a:prstGeom>
        </p:spPr>
        <p:txBody>
          <a:bodyPr wrap="square">
            <a:spAutoFit/>
          </a:bodyPr>
          <a:lstStyle/>
          <a:p>
            <a:r>
              <a:rPr lang="zh-CN" altLang="zh-CN" sz="2000" dirty="0">
                <a:solidFill>
                  <a:srgbClr val="0000FF"/>
                </a:solidFill>
              </a:rPr>
              <a:t>当总体是由差异明显的几个部分组成时</a:t>
            </a:r>
            <a:r>
              <a:rPr lang="en-US" altLang="zh-CN" sz="2000" dirty="0">
                <a:solidFill>
                  <a:srgbClr val="0000FF"/>
                </a:solidFill>
              </a:rPr>
              <a:t>,</a:t>
            </a:r>
            <a:r>
              <a:rPr lang="zh-CN" altLang="zh-CN" sz="2000" dirty="0">
                <a:solidFill>
                  <a:srgbClr val="0000FF"/>
                </a:solidFill>
              </a:rPr>
              <a:t>往往选用分层抽样的方法</a:t>
            </a:r>
            <a:r>
              <a:rPr lang="en-US" altLang="zh-CN" sz="2000" i="1" dirty="0">
                <a:solidFill>
                  <a:srgbClr val="0000FF"/>
                </a:solidFill>
              </a:rPr>
              <a:t>.</a:t>
            </a:r>
            <a:endParaRPr lang="zh-CN" altLang="zh-CN" sz="2000" dirty="0">
              <a:solidFill>
                <a:srgbClr val="0000FF"/>
              </a:solidFill>
            </a:endParaRPr>
          </a:p>
        </p:txBody>
      </p:sp>
      <p:sp>
        <p:nvSpPr>
          <p:cNvPr id="54" name="矩形 53"/>
          <p:cNvSpPr/>
          <p:nvPr/>
        </p:nvSpPr>
        <p:spPr>
          <a:xfrm>
            <a:off x="323823" y="1707714"/>
            <a:ext cx="3575018" cy="400110"/>
          </a:xfrm>
          <a:prstGeom prst="rect">
            <a:avLst/>
          </a:prstGeom>
        </p:spPr>
        <p:txBody>
          <a:bodyPr wrap="none">
            <a:spAutoFit/>
          </a:bodyPr>
          <a:lstStyle/>
          <a:p>
            <a:r>
              <a:rPr lang="en-US" altLang="zh-CN" sz="2000" dirty="0"/>
              <a:t>1</a:t>
            </a:r>
            <a:r>
              <a:rPr lang="en-US" altLang="zh-CN" sz="2000" i="1" dirty="0"/>
              <a:t>.</a:t>
            </a:r>
            <a:r>
              <a:rPr lang="zh-CN" altLang="zh-CN" sz="2000" dirty="0"/>
              <a:t>分层抽样的适用范围是什么</a:t>
            </a:r>
            <a:r>
              <a:rPr lang="en-US" altLang="zh-CN" sz="2000" dirty="0"/>
              <a:t>?</a:t>
            </a:r>
            <a:endParaRPr lang="zh-CN" altLang="zh-CN" sz="2000" dirty="0"/>
          </a:p>
        </p:txBody>
      </p:sp>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3740365"/>
              </p:ext>
            </p:extLst>
          </p:nvPr>
        </p:nvGraphicFramePr>
        <p:xfrm>
          <a:off x="107814" y="267654"/>
          <a:ext cx="9288387" cy="8504361"/>
        </p:xfrm>
        <a:graphic>
          <a:graphicData uri="http://schemas.openxmlformats.org/presentationml/2006/ole">
            <mc:AlternateContent xmlns:mc="http://schemas.openxmlformats.org/markup-compatibility/2006">
              <mc:Choice xmlns:v="urn:schemas-microsoft-com:vml" Requires="v">
                <p:oleObj spid="_x0000_s1161249" name="文档" r:id="rId4" imgW="6133744" imgH="5284348" progId="Word.Document.12">
                  <p:embed/>
                </p:oleObj>
              </mc:Choice>
              <mc:Fallback>
                <p:oleObj name="文档" r:id="rId4" imgW="6133744" imgH="5284348" progId="Word.Document.12">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4" y="267654"/>
                        <a:ext cx="9288387" cy="8504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3</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554"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独立重复试验与二项分布</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726667" y="4429125"/>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51" name="矩形 50"/>
              <p:cNvSpPr/>
              <p:nvPr/>
            </p:nvSpPr>
            <p:spPr>
              <a:xfrm>
                <a:off x="6434752" y="1501052"/>
                <a:ext cx="2664111" cy="2485168"/>
              </a:xfrm>
              <a:prstGeom prst="rect">
                <a:avLst/>
              </a:prstGeom>
              <a:solidFill>
                <a:schemeClr val="accent5">
                  <a:lumMod val="60000"/>
                  <a:lumOff val="40000"/>
                </a:schemeClr>
              </a:solidFill>
            </p:spPr>
            <p:txBody>
              <a:bodyPr wrap="square">
                <a:spAutoFit/>
              </a:bodyPr>
              <a:lstStyle/>
              <a:p>
                <a:r>
                  <a:rPr lang="zh-CN" altLang="zh-CN" sz="1400" i="1" dirty="0"/>
                  <a:t>　</a:t>
                </a:r>
                <a:r>
                  <a:rPr lang="zh-CN" altLang="zh-CN" sz="1400" dirty="0"/>
                  <a:t>利用独立重复试验概率公式可以简化求概率的过程</a:t>
                </a:r>
                <a:r>
                  <a:rPr lang="en-US" altLang="zh-CN" sz="1400" dirty="0"/>
                  <a:t>,</a:t>
                </a:r>
                <a:r>
                  <a:rPr lang="zh-CN" altLang="zh-CN" sz="1400" dirty="0"/>
                  <a:t>但需要注意检查该概率模型是否满足公式</a:t>
                </a:r>
                <a:r>
                  <a:rPr lang="en-US" altLang="zh-CN" sz="1400" i="1" dirty="0"/>
                  <a:t>P</a:t>
                </a:r>
                <a:r>
                  <a:rPr lang="en-US" altLang="zh-CN" sz="1400" dirty="0"/>
                  <a:t>(</a:t>
                </a:r>
                <a:r>
                  <a:rPr lang="en-US" altLang="zh-CN" sz="1400" i="1" dirty="0"/>
                  <a:t>X=k</a:t>
                </a:r>
                <a:r>
                  <a:rPr lang="en-US" altLang="zh-CN" sz="1400" dirty="0"/>
                  <a:t>)</a:t>
                </a:r>
                <a:r>
                  <a:rPr lang="en-US" altLang="zh-CN" sz="1400" i="1" dirty="0"/>
                  <a:t>=</a:t>
                </a:r>
                <a14:m>
                  <m:oMath xmlns:m="http://schemas.openxmlformats.org/officeDocument/2006/math">
                    <m:sSubSup>
                      <m:sSubSupPr>
                        <m:ctrlPr>
                          <a:rPr lang="zh-CN" altLang="zh-CN" sz="1400" i="1">
                            <a:latin typeface="Cambria Math" panose="02040503050406030204" pitchFamily="18" charset="0"/>
                          </a:rPr>
                        </m:ctrlPr>
                      </m:sSubSupPr>
                      <m:e>
                        <m:r>
                          <m:rPr>
                            <m:sty m:val="p"/>
                          </m:rPr>
                          <a:rPr lang="en-US" altLang="zh-CN" sz="1400">
                            <a:latin typeface="Cambria Math" panose="02040503050406030204" pitchFamily="18" charset="0"/>
                          </a:rPr>
                          <m:t>C</m:t>
                        </m:r>
                      </m:e>
                      <m:sub>
                        <m:r>
                          <a:rPr lang="en-US" altLang="zh-CN" sz="1400" i="1">
                            <a:latin typeface="Cambria Math" panose="02040503050406030204" pitchFamily="18" charset="0"/>
                          </a:rPr>
                          <m:t>𝑛</m:t>
                        </m:r>
                      </m:sub>
                      <m:sup>
                        <m:r>
                          <a:rPr lang="en-US" altLang="zh-CN" sz="1400" i="1">
                            <a:latin typeface="Cambria Math" panose="02040503050406030204" pitchFamily="18" charset="0"/>
                          </a:rPr>
                          <m:t>𝑘</m:t>
                        </m:r>
                      </m:sup>
                    </m:sSubSup>
                  </m:oMath>
                </a14:m>
                <a:r>
                  <a:rPr lang="en-US" altLang="zh-CN" sz="1400" i="1" dirty="0" err="1"/>
                  <a:t>p</a:t>
                </a:r>
                <a:r>
                  <a:rPr lang="en-US" altLang="zh-CN" sz="1400" i="1" baseline="30000" dirty="0" err="1"/>
                  <a:t>k</a:t>
                </a:r>
                <a:r>
                  <a:rPr lang="en-US" altLang="zh-CN" sz="1400" dirty="0"/>
                  <a:t>(1</a:t>
                </a:r>
                <a:r>
                  <a:rPr lang="en-US" altLang="zh-CN" sz="1400" i="1" dirty="0"/>
                  <a:t>-p</a:t>
                </a:r>
                <a:r>
                  <a:rPr lang="en-US" altLang="zh-CN" sz="1400" dirty="0"/>
                  <a:t>)</a:t>
                </a:r>
                <a:r>
                  <a:rPr lang="en-US" altLang="zh-CN" sz="1400" i="1" baseline="30000" dirty="0"/>
                  <a:t>n-k</a:t>
                </a:r>
                <a:r>
                  <a:rPr lang="zh-CN" altLang="zh-CN" sz="1400" dirty="0"/>
                  <a:t>的三个条件</a:t>
                </a:r>
                <a:r>
                  <a:rPr lang="en-US" altLang="zh-CN" sz="1400" dirty="0"/>
                  <a:t>:(1)</a:t>
                </a:r>
                <a:r>
                  <a:rPr lang="zh-CN" altLang="zh-CN" sz="1400" dirty="0"/>
                  <a:t>在一次试验中某事件</a:t>
                </a:r>
                <a:r>
                  <a:rPr lang="en-US" altLang="zh-CN" sz="1400" i="1" dirty="0"/>
                  <a:t>A</a:t>
                </a:r>
                <a:r>
                  <a:rPr lang="zh-CN" altLang="zh-CN" sz="1400" dirty="0"/>
                  <a:t>发生的概率是一个常数</a:t>
                </a:r>
                <a:r>
                  <a:rPr lang="en-US" altLang="zh-CN" sz="1400" i="1" dirty="0"/>
                  <a:t>p</a:t>
                </a:r>
                <a:r>
                  <a:rPr lang="en-US" altLang="zh-CN" sz="1400" dirty="0"/>
                  <a:t>;(2)</a:t>
                </a:r>
                <a:r>
                  <a:rPr lang="en-US" altLang="zh-CN" sz="1400" i="1" dirty="0"/>
                  <a:t>n</a:t>
                </a:r>
                <a:r>
                  <a:rPr lang="zh-CN" altLang="zh-CN" sz="1400" dirty="0"/>
                  <a:t>次试验不仅是在完全相同的情况下进行的重复试验</a:t>
                </a:r>
                <a:r>
                  <a:rPr lang="en-US" altLang="zh-CN" sz="1400" dirty="0"/>
                  <a:t>,</a:t>
                </a:r>
                <a:r>
                  <a:rPr lang="zh-CN" altLang="zh-CN" sz="1400" dirty="0"/>
                  <a:t>而且各次试验的结果是相互独立的</a:t>
                </a:r>
                <a:r>
                  <a:rPr lang="en-US" altLang="zh-CN" sz="1400" dirty="0"/>
                  <a:t>;(3)</a:t>
                </a:r>
                <a:r>
                  <a:rPr lang="zh-CN" altLang="zh-CN" sz="1400" dirty="0"/>
                  <a:t>该公式表示</a:t>
                </a:r>
                <a:r>
                  <a:rPr lang="en-US" altLang="zh-CN" sz="1400" i="1" dirty="0"/>
                  <a:t>n</a:t>
                </a:r>
                <a:r>
                  <a:rPr lang="zh-CN" altLang="zh-CN" sz="1400" dirty="0"/>
                  <a:t>次试验中事件</a:t>
                </a:r>
                <a:r>
                  <a:rPr lang="en-US" altLang="zh-CN" sz="1400" i="1" dirty="0"/>
                  <a:t>A</a:t>
                </a:r>
                <a:r>
                  <a:rPr lang="zh-CN" altLang="zh-CN" sz="1400" dirty="0"/>
                  <a:t>恰好发生了</a:t>
                </a:r>
                <a:r>
                  <a:rPr lang="en-US" altLang="zh-CN" sz="1400" i="1" dirty="0"/>
                  <a:t>k</a:t>
                </a:r>
                <a:r>
                  <a:rPr lang="zh-CN" altLang="zh-CN" sz="1400" dirty="0"/>
                  <a:t>次的概率</a:t>
                </a:r>
                <a:r>
                  <a:rPr lang="en-US" altLang="zh-CN" sz="1400" i="1" dirty="0"/>
                  <a:t>.</a:t>
                </a:r>
                <a:endParaRPr lang="zh-CN" altLang="zh-CN" sz="1400" dirty="0"/>
              </a:p>
            </p:txBody>
          </p:sp>
        </mc:Choice>
        <mc:Fallback xmlns="">
          <p:sp>
            <p:nvSpPr>
              <p:cNvPr id="51" name="矩形 50"/>
              <p:cNvSpPr>
                <a:spLocks noRot="1" noChangeAspect="1" noMove="1" noResize="1" noEditPoints="1" noAdjustHandles="1" noChangeArrowheads="1" noChangeShapeType="1" noTextEdit="1"/>
              </p:cNvSpPr>
              <p:nvPr/>
            </p:nvSpPr>
            <p:spPr>
              <a:xfrm>
                <a:off x="6434752" y="1501052"/>
                <a:ext cx="2664111" cy="2485168"/>
              </a:xfrm>
              <a:prstGeom prst="rect">
                <a:avLst/>
              </a:prstGeom>
              <a:blipFill rotWithShape="0">
                <a:blip r:embed="rId5" cstate="print"/>
                <a:stretch>
                  <a:fillRect l="-686" t="-490" b="-1961"/>
                </a:stretch>
              </a:blipFill>
            </p:spPr>
            <p:txBody>
              <a:bodyPr/>
              <a:lstStyle/>
              <a:p>
                <a:r>
                  <a:rPr lang="zh-CN" altLang="en-US">
                    <a:noFill/>
                  </a:rPr>
                  <a:t> </a:t>
                </a:r>
              </a:p>
            </p:txBody>
          </p:sp>
        </mc:Fallback>
      </mc:AlternateContent>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0" name="对象 9"/>
          <p:cNvGraphicFramePr>
            <a:graphicFrameLocks noChangeAspect="1"/>
          </p:cNvGraphicFramePr>
          <p:nvPr>
            <p:extLst>
              <p:ext uri="{D42A27DB-BD31-4B8C-83A1-F6EECF244321}">
                <p14:modId xmlns:p14="http://schemas.microsoft.com/office/powerpoint/2010/main" val="816548528"/>
              </p:ext>
            </p:extLst>
          </p:nvPr>
        </p:nvGraphicFramePr>
        <p:xfrm>
          <a:off x="214313" y="1993900"/>
          <a:ext cx="6059487" cy="2860675"/>
        </p:xfrm>
        <a:graphic>
          <a:graphicData uri="http://schemas.openxmlformats.org/presentationml/2006/ole">
            <mc:AlternateContent xmlns:mc="http://schemas.openxmlformats.org/markup-compatibility/2006">
              <mc:Choice xmlns:v="urn:schemas-microsoft-com:vml" Requires="v">
                <p:oleObj spid="_x0000_s1162272" name="文档" r:id="rId6" imgW="6133744" imgH="3113217" progId="Word.Document.12">
                  <p:embed/>
                </p:oleObj>
              </mc:Choice>
              <mc:Fallback>
                <p:oleObj name="文档" r:id="rId6" imgW="6133744" imgH="3113217" progId="Word.Document.12">
                  <p:embed/>
                  <p:pic>
                    <p:nvPicPr>
                      <p:cNvPr id="0"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3" y="1993900"/>
                        <a:ext cx="6059487" cy="286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130025442"/>
              </p:ext>
            </p:extLst>
          </p:nvPr>
        </p:nvGraphicFramePr>
        <p:xfrm>
          <a:off x="611835" y="467481"/>
          <a:ext cx="7505768" cy="4640481"/>
        </p:xfrm>
        <a:graphic>
          <a:graphicData uri="http://schemas.openxmlformats.org/presentationml/2006/ole">
            <mc:AlternateContent xmlns:mc="http://schemas.openxmlformats.org/markup-compatibility/2006">
              <mc:Choice xmlns:v="urn:schemas-microsoft-com:vml" Requires="v">
                <p:oleObj spid="_x0000_s1163344" name="文档" r:id="rId4" imgW="6565852" imgH="4213401" progId="Word.Document.12">
                  <p:embed/>
                </p:oleObj>
              </mc:Choice>
              <mc:Fallback>
                <p:oleObj name="文档" r:id="rId4" imgW="6565852" imgH="4213401" progId="Word.Document.12">
                  <p:embed/>
                  <p:pic>
                    <p:nvPicPr>
                      <p:cNvPr id="0" name="Picture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35" y="467481"/>
                        <a:ext cx="7505768" cy="4640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75845308"/>
              </p:ext>
            </p:extLst>
          </p:nvPr>
        </p:nvGraphicFramePr>
        <p:xfrm>
          <a:off x="1979892" y="2443888"/>
          <a:ext cx="5273675" cy="819150"/>
        </p:xfrm>
        <a:graphic>
          <a:graphicData uri="http://schemas.openxmlformats.org/presentationml/2006/ole">
            <mc:AlternateContent xmlns:mc="http://schemas.openxmlformats.org/markup-compatibility/2006">
              <mc:Choice xmlns:v="urn:schemas-microsoft-com:vml" Requires="v">
                <p:oleObj spid="_x0000_s1163345" name="文档" r:id="rId6" imgW="5273046" imgH="820306" progId="Word.Document.12">
                  <p:embed/>
                </p:oleObj>
              </mc:Choice>
              <mc:Fallback>
                <p:oleObj name="文档" r:id="rId6" imgW="5273046" imgH="820306" progId="Word.Document.12">
                  <p:embed/>
                  <p:pic>
                    <p:nvPicPr>
                      <p:cNvPr id="0" name="Picture 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892" y="2443888"/>
                        <a:ext cx="527367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2805818198"/>
              </p:ext>
            </p:extLst>
          </p:nvPr>
        </p:nvGraphicFramePr>
        <p:xfrm>
          <a:off x="899847" y="379947"/>
          <a:ext cx="7145753" cy="4515831"/>
        </p:xfrm>
        <a:graphic>
          <a:graphicData uri="http://schemas.openxmlformats.org/presentationml/2006/ole">
            <mc:AlternateContent xmlns:mc="http://schemas.openxmlformats.org/markup-compatibility/2006">
              <mc:Choice xmlns:v="urn:schemas-microsoft-com:vml" Requires="v">
                <p:oleObj spid="_x0000_s1206288" name="文档" r:id="rId4" imgW="6565852" imgH="4213401" progId="Word.Document.12">
                  <p:embed/>
                </p:oleObj>
              </mc:Choice>
              <mc:Fallback>
                <p:oleObj name="文档" r:id="rId4" imgW="6565852" imgH="4213401" progId="Word.Document.12">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847" y="379947"/>
                        <a:ext cx="7145753" cy="4515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99336195"/>
              </p:ext>
            </p:extLst>
          </p:nvPr>
        </p:nvGraphicFramePr>
        <p:xfrm>
          <a:off x="1835885" y="3003768"/>
          <a:ext cx="5273675" cy="819150"/>
        </p:xfrm>
        <a:graphic>
          <a:graphicData uri="http://schemas.openxmlformats.org/presentationml/2006/ole">
            <mc:AlternateContent xmlns:mc="http://schemas.openxmlformats.org/markup-compatibility/2006">
              <mc:Choice xmlns:v="urn:schemas-microsoft-com:vml" Requires="v">
                <p:oleObj spid="_x0000_s1206289" name="文档" r:id="rId6" imgW="5273046" imgH="820306" progId="Word.Document.12">
                  <p:embed/>
                </p:oleObj>
              </mc:Choice>
              <mc:Fallback>
                <p:oleObj name="文档" r:id="rId6" imgW="5273046" imgH="820306" progId="Word.Document.12">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885" y="3003768"/>
                        <a:ext cx="527367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835939"/>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nvGraphicFramePr>
        <p:xfrm>
          <a:off x="169807" y="551502"/>
          <a:ext cx="7848327" cy="3452857"/>
        </p:xfrm>
        <a:graphic>
          <a:graphicData uri="http://schemas.openxmlformats.org/presentationml/2006/ole">
            <mc:AlternateContent xmlns:mc="http://schemas.openxmlformats.org/markup-compatibility/2006">
              <mc:Choice xmlns:v="urn:schemas-microsoft-com:vml" Requires="v">
                <p:oleObj spid="_x0000_s1164320" name="文档" r:id="rId5" imgW="6119364" imgH="2695584" progId="Word.Document.12">
                  <p:embed/>
                </p:oleObj>
              </mc:Choice>
              <mc:Fallback>
                <p:oleObj name="文档" r:id="rId5" imgW="6119364" imgH="2695584" progId="Word.Document.12">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07" y="551502"/>
                        <a:ext cx="7848327" cy="345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633682710"/>
              </p:ext>
            </p:extLst>
          </p:nvPr>
        </p:nvGraphicFramePr>
        <p:xfrm>
          <a:off x="179817" y="123648"/>
          <a:ext cx="8640360" cy="4680195"/>
        </p:xfrm>
        <a:graphic>
          <a:graphicData uri="http://schemas.openxmlformats.org/presentationml/2006/ole">
            <mc:AlternateContent xmlns:mc="http://schemas.openxmlformats.org/markup-compatibility/2006">
              <mc:Choice xmlns:v="urn:schemas-microsoft-com:vml" Requires="v">
                <p:oleObj spid="_x0000_s1165344" name="文档" r:id="rId4" imgW="6119364" imgH="2970585" progId="Word.Document.12">
                  <p:embed/>
                </p:oleObj>
              </mc:Choice>
              <mc:Fallback>
                <p:oleObj name="文档" r:id="rId4" imgW="6119364" imgH="2970585" progId="Word.Document.12">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123648"/>
                        <a:ext cx="8640360" cy="4680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4</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1293"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正态分布</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36712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1" name="矩形 50"/>
          <p:cNvSpPr/>
          <p:nvPr/>
        </p:nvSpPr>
        <p:spPr>
          <a:xfrm>
            <a:off x="6461155" y="281304"/>
            <a:ext cx="2664111" cy="2677656"/>
          </a:xfrm>
          <a:prstGeom prst="rect">
            <a:avLst/>
          </a:prstGeom>
          <a:solidFill>
            <a:schemeClr val="accent5">
              <a:lumMod val="60000"/>
              <a:lumOff val="40000"/>
            </a:schemeClr>
          </a:solidFill>
        </p:spPr>
        <p:txBody>
          <a:bodyPr wrap="square">
            <a:spAutoFit/>
          </a:bodyPr>
          <a:lstStyle/>
          <a:p>
            <a:r>
              <a:rPr lang="en-US" altLang="zh-CN" sz="1400" dirty="0"/>
              <a:t>(1)</a:t>
            </a:r>
            <a:r>
              <a:rPr lang="zh-CN" altLang="zh-CN" sz="1400" dirty="0"/>
              <a:t>利用</a:t>
            </a:r>
            <a:r>
              <a:rPr lang="en-US" altLang="zh-CN" sz="1400" dirty="0"/>
              <a:t>3</a:t>
            </a:r>
            <a:r>
              <a:rPr lang="en-US" altLang="zh-CN" sz="1400" i="1" dirty="0"/>
              <a:t>σ</a:t>
            </a:r>
            <a:r>
              <a:rPr lang="zh-CN" altLang="zh-CN" sz="1400" dirty="0"/>
              <a:t>原则求概率问题时</a:t>
            </a:r>
            <a:r>
              <a:rPr lang="en-US" altLang="zh-CN" sz="1400" dirty="0"/>
              <a:t>,</a:t>
            </a:r>
            <a:r>
              <a:rPr lang="zh-CN" altLang="zh-CN" sz="1400" dirty="0"/>
              <a:t>要注意把给出的区间或范围与正态变量的</a:t>
            </a:r>
            <a:r>
              <a:rPr lang="en-US" altLang="zh-CN" sz="1400" i="1" dirty="0" err="1"/>
              <a:t>μ</a:t>
            </a:r>
            <a:r>
              <a:rPr lang="en-US" altLang="zh-CN" sz="1400" dirty="0" err="1"/>
              <a:t>,</a:t>
            </a:r>
            <a:r>
              <a:rPr lang="en-US" altLang="zh-CN" sz="1400" i="1" dirty="0" err="1"/>
              <a:t>σ</a:t>
            </a:r>
            <a:r>
              <a:rPr lang="zh-CN" altLang="zh-CN" sz="1400" dirty="0"/>
              <a:t>进行对比联系</a:t>
            </a:r>
            <a:r>
              <a:rPr lang="en-US" altLang="zh-CN" sz="1400" dirty="0"/>
              <a:t>,</a:t>
            </a:r>
            <a:r>
              <a:rPr lang="zh-CN" altLang="zh-CN" sz="1400" dirty="0"/>
              <a:t>确定它们属于</a:t>
            </a:r>
            <a:r>
              <a:rPr lang="en-US" altLang="zh-CN" sz="1400" dirty="0"/>
              <a:t>(</a:t>
            </a:r>
            <a:r>
              <a:rPr lang="en-US" altLang="zh-CN" sz="1400" i="1" dirty="0" err="1"/>
              <a:t>μ-σ</a:t>
            </a:r>
            <a:r>
              <a:rPr lang="en-US" altLang="zh-CN" sz="1400" dirty="0" err="1"/>
              <a:t>,</a:t>
            </a:r>
            <a:r>
              <a:rPr lang="en-US" altLang="zh-CN" sz="1400" i="1" dirty="0" err="1"/>
              <a:t>μ+σ</a:t>
            </a:r>
            <a:r>
              <a:rPr lang="en-US" altLang="zh-CN" sz="1400" dirty="0"/>
              <a:t>),(</a:t>
            </a:r>
            <a:r>
              <a:rPr lang="en-US" altLang="zh-CN" sz="1400" i="1" dirty="0"/>
              <a:t>μ-</a:t>
            </a:r>
            <a:r>
              <a:rPr lang="en-US" altLang="zh-CN" sz="1400" dirty="0"/>
              <a:t>2</a:t>
            </a:r>
            <a:r>
              <a:rPr lang="en-US" altLang="zh-CN" sz="1400" i="1" dirty="0"/>
              <a:t>σ</a:t>
            </a:r>
            <a:r>
              <a:rPr lang="en-US" altLang="zh-CN" sz="1400" dirty="0"/>
              <a:t>,</a:t>
            </a:r>
            <a:r>
              <a:rPr lang="en-US" altLang="zh-CN" sz="1400" i="1" dirty="0"/>
              <a:t>μ+</a:t>
            </a:r>
            <a:r>
              <a:rPr lang="en-US" altLang="zh-CN" sz="1400" dirty="0"/>
              <a:t>2</a:t>
            </a:r>
            <a:r>
              <a:rPr lang="en-US" altLang="zh-CN" sz="1400" i="1" dirty="0"/>
              <a:t>σ</a:t>
            </a:r>
            <a:r>
              <a:rPr lang="en-US" altLang="zh-CN" sz="1400" dirty="0"/>
              <a:t>),(</a:t>
            </a:r>
            <a:r>
              <a:rPr lang="en-US" altLang="zh-CN" sz="1400" i="1" dirty="0"/>
              <a:t>μ-</a:t>
            </a:r>
            <a:r>
              <a:rPr lang="en-US" altLang="zh-CN" sz="1400" dirty="0"/>
              <a:t>3</a:t>
            </a:r>
            <a:r>
              <a:rPr lang="en-US" altLang="zh-CN" sz="1400" i="1" dirty="0"/>
              <a:t>σ</a:t>
            </a:r>
            <a:r>
              <a:rPr lang="en-US" altLang="zh-CN" sz="1400" dirty="0"/>
              <a:t>,</a:t>
            </a:r>
            <a:r>
              <a:rPr lang="en-US" altLang="zh-CN" sz="1400" i="1" dirty="0"/>
              <a:t>μ+</a:t>
            </a:r>
            <a:r>
              <a:rPr lang="en-US" altLang="zh-CN" sz="1400" dirty="0"/>
              <a:t>3</a:t>
            </a:r>
            <a:r>
              <a:rPr lang="en-US" altLang="zh-CN" sz="1400" i="1" dirty="0"/>
              <a:t>σ</a:t>
            </a:r>
            <a:r>
              <a:rPr lang="en-US" altLang="zh-CN" sz="1400" dirty="0"/>
              <a:t>)</a:t>
            </a:r>
            <a:r>
              <a:rPr lang="zh-CN" altLang="zh-CN" sz="1400" dirty="0"/>
              <a:t>中的哪一个</a:t>
            </a:r>
            <a:r>
              <a:rPr lang="en-US" altLang="zh-CN" sz="1400" i="1" dirty="0"/>
              <a:t>.</a:t>
            </a:r>
            <a:endParaRPr lang="zh-CN" altLang="zh-CN" sz="1400" dirty="0"/>
          </a:p>
          <a:p>
            <a:r>
              <a:rPr lang="en-US" altLang="zh-CN" sz="1400" dirty="0"/>
              <a:t>(2)</a:t>
            </a:r>
            <a:r>
              <a:rPr lang="zh-CN" altLang="zh-CN" sz="1400" dirty="0"/>
              <a:t>利用正态分布密度曲线的对称性研究相关概率问题</a:t>
            </a:r>
            <a:r>
              <a:rPr lang="en-US" altLang="zh-CN" sz="1400" dirty="0"/>
              <a:t>,</a:t>
            </a:r>
            <a:r>
              <a:rPr lang="zh-CN" altLang="zh-CN" sz="1400" dirty="0"/>
              <a:t>涉及的知识主要是正态曲线关于直线</a:t>
            </a:r>
            <a:r>
              <a:rPr lang="en-US" altLang="zh-CN" sz="1400" i="1" dirty="0"/>
              <a:t>x=μ</a:t>
            </a:r>
            <a:r>
              <a:rPr lang="zh-CN" altLang="zh-CN" sz="1400" dirty="0"/>
              <a:t>对称</a:t>
            </a:r>
            <a:r>
              <a:rPr lang="en-US" altLang="zh-CN" sz="1400" dirty="0"/>
              <a:t>,</a:t>
            </a:r>
            <a:r>
              <a:rPr lang="zh-CN" altLang="zh-CN" sz="1400" dirty="0"/>
              <a:t>及曲线与</a:t>
            </a:r>
            <a:r>
              <a:rPr lang="en-US" altLang="zh-CN" sz="1400" i="1" dirty="0"/>
              <a:t>x</a:t>
            </a:r>
            <a:r>
              <a:rPr lang="zh-CN" altLang="zh-CN" sz="1400" dirty="0"/>
              <a:t>轴之间的面积为</a:t>
            </a:r>
            <a:r>
              <a:rPr lang="en-US" altLang="zh-CN" sz="1400" dirty="0"/>
              <a:t>1</a:t>
            </a:r>
            <a:r>
              <a:rPr lang="en-US" altLang="zh-CN" sz="1400" i="1" dirty="0"/>
              <a:t>.</a:t>
            </a:r>
            <a:r>
              <a:rPr lang="zh-CN" altLang="zh-CN" sz="1400" dirty="0"/>
              <a:t>注意下面两个结论的活用</a:t>
            </a:r>
            <a:r>
              <a:rPr lang="en-US" altLang="zh-CN" sz="1400" dirty="0"/>
              <a:t>:</a:t>
            </a:r>
            <a:endParaRPr lang="zh-CN" altLang="zh-CN" sz="1400" dirty="0"/>
          </a:p>
          <a:p>
            <a:r>
              <a:rPr lang="zh-CN" altLang="zh-CN" sz="1400" i="1" dirty="0"/>
              <a:t>①</a:t>
            </a:r>
            <a:r>
              <a:rPr lang="en-US" altLang="zh-CN" sz="1400" i="1" dirty="0"/>
              <a:t>P</a:t>
            </a:r>
            <a:r>
              <a:rPr lang="en-US" altLang="zh-CN" sz="1400" dirty="0"/>
              <a:t>(</a:t>
            </a:r>
            <a:r>
              <a:rPr lang="en-US" altLang="zh-CN" sz="1400" i="1" dirty="0"/>
              <a:t>X&lt;a</a:t>
            </a:r>
            <a:r>
              <a:rPr lang="en-US" altLang="zh-CN" sz="1400" dirty="0"/>
              <a:t>)</a:t>
            </a:r>
            <a:r>
              <a:rPr lang="en-US" altLang="zh-CN" sz="1400" i="1" dirty="0"/>
              <a:t>=</a:t>
            </a:r>
            <a:r>
              <a:rPr lang="en-US" altLang="zh-CN" sz="1400" dirty="0"/>
              <a:t>1</a:t>
            </a:r>
            <a:r>
              <a:rPr lang="en-US" altLang="zh-CN" sz="1400" i="1" dirty="0"/>
              <a:t>-P</a:t>
            </a:r>
            <a:r>
              <a:rPr lang="en-US" altLang="zh-CN" sz="1400" dirty="0"/>
              <a:t>(</a:t>
            </a:r>
            <a:r>
              <a:rPr lang="en-US" altLang="zh-CN" sz="1400" i="1" dirty="0" err="1"/>
              <a:t>X</a:t>
            </a:r>
            <a:r>
              <a:rPr lang="en-US" altLang="zh-CN" sz="1400" dirty="0" err="1"/>
              <a:t>≥</a:t>
            </a:r>
            <a:r>
              <a:rPr lang="en-US" altLang="zh-CN" sz="1400" i="1" dirty="0" err="1"/>
              <a:t>a</a:t>
            </a:r>
            <a:r>
              <a:rPr lang="en-US" altLang="zh-CN" sz="1400" dirty="0"/>
              <a:t>);</a:t>
            </a:r>
            <a:r>
              <a:rPr lang="zh-CN" altLang="zh-CN" sz="1400" i="1" dirty="0"/>
              <a:t>②</a:t>
            </a:r>
            <a:r>
              <a:rPr lang="en-US" altLang="zh-CN" sz="1400" i="1" dirty="0"/>
              <a:t>P</a:t>
            </a:r>
            <a:r>
              <a:rPr lang="en-US" altLang="zh-CN" sz="1400" dirty="0"/>
              <a:t>(</a:t>
            </a:r>
            <a:r>
              <a:rPr lang="en-US" altLang="zh-CN" sz="1400" i="1" dirty="0"/>
              <a:t>X&lt;μ-σ</a:t>
            </a:r>
            <a:r>
              <a:rPr lang="en-US" altLang="zh-CN" sz="1400" dirty="0"/>
              <a:t>)</a:t>
            </a:r>
            <a:r>
              <a:rPr lang="en-US" altLang="zh-CN" sz="1400" i="1" dirty="0"/>
              <a:t>=P</a:t>
            </a:r>
            <a:r>
              <a:rPr lang="en-US" altLang="zh-CN" sz="1400" dirty="0"/>
              <a:t>(</a:t>
            </a:r>
            <a:r>
              <a:rPr lang="en-US" altLang="zh-CN" sz="1400" i="1" dirty="0" err="1"/>
              <a:t>X</a:t>
            </a:r>
            <a:r>
              <a:rPr lang="en-US" altLang="zh-CN" sz="1400" dirty="0" err="1"/>
              <a:t>≥</a:t>
            </a:r>
            <a:r>
              <a:rPr lang="en-US" altLang="zh-CN" sz="1400" i="1" dirty="0" err="1"/>
              <a:t>μ+σ</a:t>
            </a:r>
            <a:r>
              <a:rPr lang="en-US" altLang="zh-CN" sz="1400" dirty="0"/>
              <a:t>)</a:t>
            </a:r>
            <a:r>
              <a:rPr lang="en-US" altLang="zh-CN" sz="1400" i="1" dirty="0"/>
              <a:t>.</a:t>
            </a:r>
            <a:endParaRPr lang="zh-CN" altLang="zh-CN" sz="1400" dirty="0"/>
          </a:p>
        </p:txBody>
      </p:sp>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1" name="对象 10"/>
          <p:cNvGraphicFramePr>
            <a:graphicFrameLocks noChangeAspect="1"/>
          </p:cNvGraphicFramePr>
          <p:nvPr>
            <p:extLst>
              <p:ext uri="{D42A27DB-BD31-4B8C-83A1-F6EECF244321}">
                <p14:modId xmlns:p14="http://schemas.microsoft.com/office/powerpoint/2010/main" val="2100262709"/>
              </p:ext>
            </p:extLst>
          </p:nvPr>
        </p:nvGraphicFramePr>
        <p:xfrm>
          <a:off x="31460" y="1940928"/>
          <a:ext cx="6253206" cy="2790017"/>
        </p:xfrm>
        <a:graphic>
          <a:graphicData uri="http://schemas.openxmlformats.org/presentationml/2006/ole">
            <mc:AlternateContent xmlns:mc="http://schemas.openxmlformats.org/markup-compatibility/2006">
              <mc:Choice xmlns:v="urn:schemas-microsoft-com:vml" Requires="v">
                <p:oleObj spid="_x0000_s1166376" name="文档" r:id="rId5" imgW="6133744" imgH="2741075" progId="Word.Document.12">
                  <p:embed/>
                </p:oleObj>
              </mc:Choice>
              <mc:Fallback>
                <p:oleObj name="文档" r:id="rId5" imgW="6133744" imgH="2741075" progId="Word.Document.12">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0" y="1940928"/>
                        <a:ext cx="6253206" cy="27900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 212"/>
          <p:cNvSpPr/>
          <p:nvPr/>
        </p:nvSpPr>
        <p:spPr>
          <a:xfrm>
            <a:off x="7199865" y="319152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a:solidFill>
                  <a:schemeClr val="tx1"/>
                </a:solidFill>
              </a:rPr>
              <a:t>答案</a:t>
            </a:r>
            <a:endParaRPr lang="zh-CN" altLang="en-US" sz="2000" b="1" dirty="0">
              <a:solidFill>
                <a:schemeClr val="tx1"/>
              </a:solidFill>
            </a:endParaRPr>
          </a:p>
        </p:txBody>
      </p:sp>
      <p:sp>
        <p:nvSpPr>
          <p:cNvPr id="13" name="矩形 12"/>
          <p:cNvSpPr/>
          <p:nvPr/>
        </p:nvSpPr>
        <p:spPr>
          <a:xfrm>
            <a:off x="5843320" y="2070209"/>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A</a:t>
            </a:r>
            <a:endParaRPr lang="zh-CN" altLang="en-US" dirty="0">
              <a:solidFill>
                <a:srgbClr val="FF0000"/>
              </a:solidFill>
            </a:endParaRPr>
          </a:p>
        </p:txBody>
      </p:sp>
      <p:sp>
        <p:nvSpPr>
          <p:cNvPr id="15" name="矩形 14"/>
          <p:cNvSpPr/>
          <p:nvPr/>
        </p:nvSpPr>
        <p:spPr>
          <a:xfrm>
            <a:off x="3297434" y="3758256"/>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seq concurrent="1" nextAc="seek">
              <p:cTn id="9" restart="whenNotActive" fill="hold" evtFilter="cancelBubble" nodeType="interactiveSeq">
                <p:stCondLst>
                  <p:cond evt="onClick" delay="0">
                    <p:tgtEl>
                      <p:spTgt spid="5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0"/>
                  </p:tgtEl>
                </p:cond>
              </p:nextCondLst>
            </p:seq>
          </p:childTnLst>
        </p:cTn>
      </p:par>
    </p:tnLst>
    <p:bldLst>
      <p:bldP spid="51" grpId="0" animBg="1"/>
      <p:bldP spid="13" grpId="0"/>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35811" y="195651"/>
          <a:ext cx="8608497" cy="2952123"/>
        </p:xfrm>
        <a:graphic>
          <a:graphicData uri="http://schemas.openxmlformats.org/presentationml/2006/ole">
            <mc:AlternateContent xmlns:mc="http://schemas.openxmlformats.org/markup-compatibility/2006">
              <mc:Choice xmlns:v="urn:schemas-microsoft-com:vml" Requires="v">
                <p:oleObj spid="_x0000_s1167392" name="文档" r:id="rId4" imgW="6119364" imgH="2101251" progId="Word.Document.12">
                  <p:embed/>
                </p:oleObj>
              </mc:Choice>
              <mc:Fallback>
                <p:oleObj name="文档" r:id="rId4" imgW="6119364" imgH="2101251" progId="Word.Document.12">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1" y="195651"/>
                        <a:ext cx="8608497" cy="2952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3" name="对象 2"/>
          <p:cNvGraphicFramePr>
            <a:graphicFrameLocks noChangeAspect="1"/>
          </p:cNvGraphicFramePr>
          <p:nvPr/>
        </p:nvGraphicFramePr>
        <p:xfrm>
          <a:off x="356102" y="627669"/>
          <a:ext cx="7936094" cy="1128140"/>
        </p:xfrm>
        <a:graphic>
          <a:graphicData uri="http://schemas.openxmlformats.org/presentationml/2006/ole">
            <mc:AlternateContent xmlns:mc="http://schemas.openxmlformats.org/markup-compatibility/2006">
              <mc:Choice xmlns:v="urn:schemas-microsoft-com:vml" Requires="v">
                <p:oleObj spid="_x0000_s1168440" name="文档" r:id="rId4" imgW="6119364" imgH="871136" progId="Word.Document.12">
                  <p:embed/>
                </p:oleObj>
              </mc:Choice>
              <mc:Fallback>
                <p:oleObj name="文档" r:id="rId4" imgW="6119364" imgH="871136" progId="Word.Document.12">
                  <p:embed/>
                  <p:pic>
                    <p:nvPicPr>
                      <p:cNvPr id="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02" y="627669"/>
                        <a:ext cx="7936094" cy="1128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1043853" y="915681"/>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8" name=" 212"/>
          <p:cNvSpPr/>
          <p:nvPr/>
        </p:nvSpPr>
        <p:spPr>
          <a:xfrm>
            <a:off x="6732054" y="4004747"/>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a:solidFill>
                  <a:schemeClr val="tx1"/>
                </a:solidFill>
              </a:rPr>
              <a:t>答案</a:t>
            </a:r>
            <a:endParaRPr lang="zh-CN" altLang="en-US" sz="2000" b="1" dirty="0">
              <a:solidFill>
                <a:schemeClr val="tx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599017938"/>
              </p:ext>
            </p:extLst>
          </p:nvPr>
        </p:nvGraphicFramePr>
        <p:xfrm>
          <a:off x="0" y="2427744"/>
          <a:ext cx="7202829" cy="1367362"/>
        </p:xfrm>
        <a:graphic>
          <a:graphicData uri="http://schemas.openxmlformats.org/presentationml/2006/ole">
            <mc:AlternateContent xmlns:mc="http://schemas.openxmlformats.org/markup-compatibility/2006">
              <mc:Choice xmlns:v="urn:schemas-microsoft-com:vml" Requires="v">
                <p:oleObj spid="_x0000_s1168441" name="文档" r:id="rId6" imgW="4379029" imgH="831845" progId="Word.Document.12">
                  <p:embed/>
                </p:oleObj>
              </mc:Choice>
              <mc:Fallback>
                <p:oleObj name="文档" r:id="rId6" imgW="4379029" imgH="831845" progId="Word.Document.12">
                  <p:embed/>
                  <p:pic>
                    <p:nvPicPr>
                      <p:cNvPr id="0"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27744"/>
                        <a:ext cx="7202829" cy="136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8"/>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5</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4201"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离散型随机变量的均值与方差</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36712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1" name="矩形 50"/>
          <p:cNvSpPr/>
          <p:nvPr/>
        </p:nvSpPr>
        <p:spPr>
          <a:xfrm>
            <a:off x="6492028" y="1982590"/>
            <a:ext cx="2664111" cy="1815882"/>
          </a:xfrm>
          <a:prstGeom prst="rect">
            <a:avLst/>
          </a:prstGeom>
          <a:solidFill>
            <a:schemeClr val="accent5">
              <a:lumMod val="60000"/>
              <a:lumOff val="40000"/>
            </a:schemeClr>
          </a:solidFill>
        </p:spPr>
        <p:txBody>
          <a:bodyPr wrap="square">
            <a:spAutoFit/>
          </a:bodyPr>
          <a:lstStyle/>
          <a:p>
            <a:r>
              <a:rPr lang="zh-CN" altLang="zh-CN" sz="1400" i="1" dirty="0"/>
              <a:t>　</a:t>
            </a:r>
            <a:r>
              <a:rPr lang="en-US" altLang="zh-CN" sz="1400" dirty="0"/>
              <a:t>(1)</a:t>
            </a:r>
            <a:r>
              <a:rPr lang="zh-CN" altLang="zh-CN" sz="1400" dirty="0"/>
              <a:t>求离散型随机变量的均值与方差的关键是确定随机变量的所有可能值</a:t>
            </a:r>
            <a:r>
              <a:rPr lang="en-US" altLang="zh-CN" sz="1400" dirty="0"/>
              <a:t>,</a:t>
            </a:r>
            <a:r>
              <a:rPr lang="zh-CN" altLang="zh-CN" sz="1400" dirty="0"/>
              <a:t>写出随机变量的分布列</a:t>
            </a:r>
            <a:r>
              <a:rPr lang="en-US" altLang="zh-CN" sz="1400" dirty="0"/>
              <a:t>,</a:t>
            </a:r>
            <a:r>
              <a:rPr lang="zh-CN" altLang="zh-CN" sz="1400" dirty="0"/>
              <a:t>正确运用均值、方差公式进行计算</a:t>
            </a:r>
            <a:r>
              <a:rPr lang="en-US" altLang="zh-CN" sz="1400" i="1" dirty="0"/>
              <a:t>.</a:t>
            </a:r>
            <a:endParaRPr lang="zh-CN" altLang="zh-CN" sz="1400" dirty="0"/>
          </a:p>
          <a:p>
            <a:r>
              <a:rPr lang="en-US" altLang="zh-CN" sz="1400" dirty="0"/>
              <a:t>(2)</a:t>
            </a:r>
            <a:r>
              <a:rPr lang="zh-CN" altLang="zh-CN" sz="1400" dirty="0"/>
              <a:t>注意</a:t>
            </a:r>
            <a:r>
              <a:rPr lang="en-US" altLang="zh-CN" sz="1400" i="1" dirty="0"/>
              <a:t>E</a:t>
            </a:r>
            <a:r>
              <a:rPr lang="en-US" altLang="zh-CN" sz="1400" dirty="0"/>
              <a:t>(</a:t>
            </a:r>
            <a:r>
              <a:rPr lang="en-US" altLang="zh-CN" sz="1400" i="1" dirty="0" err="1"/>
              <a:t>aX+b</a:t>
            </a:r>
            <a:r>
              <a:rPr lang="en-US" altLang="zh-CN" sz="1400" dirty="0"/>
              <a:t>)</a:t>
            </a:r>
            <a:r>
              <a:rPr lang="en-US" altLang="zh-CN" sz="1400" i="1" dirty="0"/>
              <a:t>=</a:t>
            </a:r>
            <a:r>
              <a:rPr lang="en-US" altLang="zh-CN" sz="1400" i="1" dirty="0" err="1"/>
              <a:t>aE</a:t>
            </a:r>
            <a:r>
              <a:rPr lang="en-US" altLang="zh-CN" sz="1400" dirty="0"/>
              <a:t>(</a:t>
            </a:r>
            <a:r>
              <a:rPr lang="en-US" altLang="zh-CN" sz="1400" i="1" dirty="0"/>
              <a:t>X</a:t>
            </a:r>
            <a:r>
              <a:rPr lang="en-US" altLang="zh-CN" sz="1400" dirty="0"/>
              <a:t>)</a:t>
            </a:r>
            <a:r>
              <a:rPr lang="en-US" altLang="zh-CN" sz="1400" i="1" dirty="0"/>
              <a:t>+</a:t>
            </a:r>
            <a:r>
              <a:rPr lang="en-US" altLang="zh-CN" sz="1400" i="1" dirty="0" err="1"/>
              <a:t>b</a:t>
            </a:r>
            <a:r>
              <a:rPr lang="en-US" altLang="zh-CN" sz="1400" dirty="0" err="1"/>
              <a:t>,</a:t>
            </a:r>
            <a:r>
              <a:rPr lang="en-US" altLang="zh-CN" sz="1400" i="1" dirty="0" err="1"/>
              <a:t>D</a:t>
            </a:r>
            <a:r>
              <a:rPr lang="en-US" altLang="zh-CN" sz="1400" dirty="0"/>
              <a:t>(</a:t>
            </a:r>
            <a:r>
              <a:rPr lang="en-US" altLang="zh-CN" sz="1400" i="1" dirty="0" err="1"/>
              <a:t>aX+b</a:t>
            </a:r>
            <a:r>
              <a:rPr lang="en-US" altLang="zh-CN" sz="1400" dirty="0"/>
              <a:t>)</a:t>
            </a:r>
            <a:r>
              <a:rPr lang="en-US" altLang="zh-CN" sz="1400" i="1" dirty="0"/>
              <a:t>=a</a:t>
            </a:r>
            <a:r>
              <a:rPr lang="en-US" altLang="zh-CN" sz="1400" baseline="30000" dirty="0"/>
              <a:t>2</a:t>
            </a:r>
            <a:r>
              <a:rPr lang="en-US" altLang="zh-CN" sz="1400" i="1" dirty="0"/>
              <a:t>D</a:t>
            </a:r>
            <a:r>
              <a:rPr lang="en-US" altLang="zh-CN" sz="1400" dirty="0"/>
              <a:t>(</a:t>
            </a:r>
            <a:r>
              <a:rPr lang="en-US" altLang="zh-CN" sz="1400" i="1" dirty="0"/>
              <a:t>X</a:t>
            </a:r>
            <a:r>
              <a:rPr lang="en-US" altLang="zh-CN" sz="1400" dirty="0"/>
              <a:t>)</a:t>
            </a:r>
            <a:r>
              <a:rPr lang="zh-CN" altLang="zh-CN" sz="1400" dirty="0"/>
              <a:t>的应用</a:t>
            </a:r>
            <a:r>
              <a:rPr lang="en-US" altLang="zh-CN" sz="1400" i="1" dirty="0"/>
              <a:t>.</a:t>
            </a:r>
            <a:endParaRPr lang="zh-CN" altLang="zh-CN" sz="1400" dirty="0"/>
          </a:p>
        </p:txBody>
      </p:sp>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0" name="对象 9"/>
          <p:cNvGraphicFramePr>
            <a:graphicFrameLocks noChangeAspect="1"/>
          </p:cNvGraphicFramePr>
          <p:nvPr>
            <p:extLst>
              <p:ext uri="{D42A27DB-BD31-4B8C-83A1-F6EECF244321}">
                <p14:modId xmlns:p14="http://schemas.microsoft.com/office/powerpoint/2010/main" val="3875460705"/>
              </p:ext>
            </p:extLst>
          </p:nvPr>
        </p:nvGraphicFramePr>
        <p:xfrm>
          <a:off x="174625" y="1984375"/>
          <a:ext cx="5895975" cy="2382754"/>
        </p:xfrm>
        <a:graphic>
          <a:graphicData uri="http://schemas.openxmlformats.org/presentationml/2006/ole">
            <mc:AlternateContent xmlns:mc="http://schemas.openxmlformats.org/markup-compatibility/2006">
              <mc:Choice xmlns:v="urn:schemas-microsoft-com:vml" Requires="v">
                <p:oleObj spid="_x0000_s1171486" name="文档" r:id="rId5" imgW="5247774" imgH="2095337" progId="Word.Document.12">
                  <p:embed/>
                </p:oleObj>
              </mc:Choice>
              <mc:Fallback>
                <p:oleObj name="文档" r:id="rId5" imgW="5247774" imgH="2095337" progId="Word.Document.12">
                  <p:embed/>
                  <p:pic>
                    <p:nvPicPr>
                      <p:cNvPr id="0"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25" y="1984375"/>
                        <a:ext cx="5895975" cy="23827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3"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
        <p:nvSpPr>
          <p:cNvPr id="53" name="矩形 52"/>
          <p:cNvSpPr/>
          <p:nvPr/>
        </p:nvSpPr>
        <p:spPr>
          <a:xfrm>
            <a:off x="755841" y="2067729"/>
            <a:ext cx="6048252" cy="1631216"/>
          </a:xfrm>
          <a:prstGeom prst="rect">
            <a:avLst/>
          </a:prstGeom>
        </p:spPr>
        <p:txBody>
          <a:bodyPr wrap="square">
            <a:spAutoFit/>
          </a:bodyPr>
          <a:lstStyle/>
          <a:p>
            <a:r>
              <a:rPr lang="en-US" altLang="zh-CN" sz="2000" dirty="0">
                <a:solidFill>
                  <a:srgbClr val="0000FF"/>
                </a:solidFill>
              </a:rPr>
              <a:t>(1)</a:t>
            </a:r>
            <a:r>
              <a:rPr lang="zh-CN" altLang="zh-CN" sz="2000" dirty="0">
                <a:solidFill>
                  <a:srgbClr val="0000FF"/>
                </a:solidFill>
              </a:rPr>
              <a:t>求极差</a:t>
            </a:r>
            <a:r>
              <a:rPr lang="en-US" altLang="zh-CN" sz="2000" dirty="0">
                <a:solidFill>
                  <a:srgbClr val="0000FF"/>
                </a:solidFill>
              </a:rPr>
              <a:t>(</a:t>
            </a:r>
            <a:r>
              <a:rPr lang="zh-CN" altLang="zh-CN" sz="2000" dirty="0">
                <a:solidFill>
                  <a:srgbClr val="0000FF"/>
                </a:solidFill>
              </a:rPr>
              <a:t>即一组数据中最大值与最小值的差</a:t>
            </a:r>
            <a:r>
              <a:rPr lang="en-US" altLang="zh-CN" sz="2000" dirty="0">
                <a:solidFill>
                  <a:srgbClr val="0000FF"/>
                </a:solidFill>
              </a:rPr>
              <a:t>)</a:t>
            </a:r>
            <a:r>
              <a:rPr lang="en-US" altLang="zh-CN" sz="2000" i="1" dirty="0">
                <a:solidFill>
                  <a:srgbClr val="0000FF"/>
                </a:solidFill>
              </a:rPr>
              <a:t>.</a:t>
            </a:r>
            <a:endParaRPr lang="zh-CN" altLang="zh-CN" sz="2000" dirty="0">
              <a:solidFill>
                <a:srgbClr val="0000FF"/>
              </a:solidFill>
            </a:endParaRPr>
          </a:p>
          <a:p>
            <a:r>
              <a:rPr lang="en-US" altLang="zh-CN" sz="2000" dirty="0">
                <a:solidFill>
                  <a:srgbClr val="0000FF"/>
                </a:solidFill>
              </a:rPr>
              <a:t>(2)</a:t>
            </a:r>
            <a:r>
              <a:rPr lang="zh-CN" altLang="zh-CN" sz="2000" dirty="0">
                <a:solidFill>
                  <a:srgbClr val="0000FF"/>
                </a:solidFill>
              </a:rPr>
              <a:t>决定组距与组数</a:t>
            </a:r>
            <a:r>
              <a:rPr lang="en-US" altLang="zh-CN" sz="2000" i="1" dirty="0">
                <a:solidFill>
                  <a:srgbClr val="0000FF"/>
                </a:solidFill>
              </a:rPr>
              <a:t>.</a:t>
            </a:r>
            <a:endParaRPr lang="zh-CN" altLang="zh-CN" sz="2000" dirty="0">
              <a:solidFill>
                <a:srgbClr val="0000FF"/>
              </a:solidFill>
            </a:endParaRPr>
          </a:p>
          <a:p>
            <a:r>
              <a:rPr lang="en-US" altLang="zh-CN" sz="2000" dirty="0">
                <a:solidFill>
                  <a:srgbClr val="0000FF"/>
                </a:solidFill>
              </a:rPr>
              <a:t>(3)</a:t>
            </a:r>
            <a:r>
              <a:rPr lang="zh-CN" altLang="zh-CN" sz="2000" dirty="0">
                <a:solidFill>
                  <a:srgbClr val="0000FF"/>
                </a:solidFill>
              </a:rPr>
              <a:t>将数据分组</a:t>
            </a:r>
            <a:r>
              <a:rPr lang="en-US" altLang="zh-CN" sz="2000" i="1" dirty="0">
                <a:solidFill>
                  <a:srgbClr val="0000FF"/>
                </a:solidFill>
              </a:rPr>
              <a:t>.</a:t>
            </a:r>
            <a:endParaRPr lang="zh-CN" altLang="zh-CN" sz="2000" dirty="0">
              <a:solidFill>
                <a:srgbClr val="0000FF"/>
              </a:solidFill>
            </a:endParaRPr>
          </a:p>
          <a:p>
            <a:r>
              <a:rPr lang="en-US" altLang="zh-CN" sz="2000" dirty="0">
                <a:solidFill>
                  <a:srgbClr val="0000FF"/>
                </a:solidFill>
              </a:rPr>
              <a:t>(4)</a:t>
            </a:r>
            <a:r>
              <a:rPr lang="zh-CN" altLang="zh-CN" sz="2000" dirty="0">
                <a:solidFill>
                  <a:srgbClr val="0000FF"/>
                </a:solidFill>
              </a:rPr>
              <a:t>列频率分布表</a:t>
            </a:r>
            <a:r>
              <a:rPr lang="en-US" altLang="zh-CN" sz="2000" i="1" dirty="0">
                <a:solidFill>
                  <a:srgbClr val="0000FF"/>
                </a:solidFill>
              </a:rPr>
              <a:t>.</a:t>
            </a:r>
            <a:endParaRPr lang="zh-CN" altLang="zh-CN" sz="2000" dirty="0">
              <a:solidFill>
                <a:srgbClr val="0000FF"/>
              </a:solidFill>
            </a:endParaRPr>
          </a:p>
          <a:p>
            <a:r>
              <a:rPr lang="en-US" altLang="zh-CN" sz="2000" dirty="0">
                <a:solidFill>
                  <a:srgbClr val="0000FF"/>
                </a:solidFill>
              </a:rPr>
              <a:t>(5)</a:t>
            </a:r>
            <a:r>
              <a:rPr lang="zh-CN" altLang="zh-CN" sz="2000" dirty="0">
                <a:solidFill>
                  <a:srgbClr val="0000FF"/>
                </a:solidFill>
              </a:rPr>
              <a:t>画频率分布直方图</a:t>
            </a:r>
            <a:r>
              <a:rPr lang="en-US" altLang="zh-CN" sz="2000" i="1" dirty="0">
                <a:solidFill>
                  <a:srgbClr val="0000FF"/>
                </a:solidFill>
              </a:rPr>
              <a:t>.</a:t>
            </a:r>
            <a:endParaRPr lang="zh-CN" altLang="zh-CN" sz="2000" dirty="0">
              <a:solidFill>
                <a:srgbClr val="0000FF"/>
              </a:solidFill>
            </a:endParaRPr>
          </a:p>
        </p:txBody>
      </p:sp>
      <p:sp>
        <p:nvSpPr>
          <p:cNvPr id="54" name="矩形 53"/>
          <p:cNvSpPr/>
          <p:nvPr/>
        </p:nvSpPr>
        <p:spPr>
          <a:xfrm>
            <a:off x="251820" y="1491705"/>
            <a:ext cx="3062057" cy="400110"/>
          </a:xfrm>
          <a:prstGeom prst="rect">
            <a:avLst/>
          </a:prstGeom>
        </p:spPr>
        <p:txBody>
          <a:bodyPr wrap="none">
            <a:spAutoFit/>
          </a:bodyPr>
          <a:lstStyle/>
          <a:p>
            <a:r>
              <a:rPr lang="en-US" altLang="zh-CN" sz="2000" dirty="0"/>
              <a:t>2</a:t>
            </a:r>
            <a:r>
              <a:rPr lang="en-US" altLang="zh-CN" sz="2000" i="1" dirty="0"/>
              <a:t>.</a:t>
            </a:r>
            <a:r>
              <a:rPr lang="zh-CN" altLang="zh-CN" sz="2000" dirty="0"/>
              <a:t>如何作频率分布直方图</a:t>
            </a:r>
            <a:r>
              <a:rPr lang="en-US" altLang="zh-CN" sz="2000" dirty="0"/>
              <a:t>?</a:t>
            </a:r>
            <a:endParaRPr lang="zh-CN" altLang="zh-CN" sz="2000" dirty="0"/>
          </a:p>
        </p:txBody>
      </p:sp>
    </p:spTree>
  </p:cSld>
  <p:clrMapOvr>
    <a:masterClrMapping/>
  </p:clrMapOvr>
  <p:transition spd="slow">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705925499"/>
              </p:ext>
            </p:extLst>
          </p:nvPr>
        </p:nvGraphicFramePr>
        <p:xfrm>
          <a:off x="467829" y="123648"/>
          <a:ext cx="7056294" cy="4557791"/>
        </p:xfrm>
        <a:graphic>
          <a:graphicData uri="http://schemas.openxmlformats.org/presentationml/2006/ole">
            <mc:AlternateContent xmlns:mc="http://schemas.openxmlformats.org/markup-compatibility/2006">
              <mc:Choice xmlns:v="urn:schemas-microsoft-com:vml" Requires="v">
                <p:oleObj spid="_x0000_s1172508" name="文档" r:id="rId4" imgW="6108994" imgH="4422393" progId="Word.Document.12">
                  <p:embed/>
                </p:oleObj>
              </mc:Choice>
              <mc:Fallback>
                <p:oleObj name="文档" r:id="rId4" imgW="6108994" imgH="4422393" progId="Word.Document.12">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123648"/>
                        <a:ext cx="7056294" cy="45577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nvGraphicFramePr>
        <p:xfrm>
          <a:off x="251820" y="714811"/>
          <a:ext cx="8352348" cy="2270626"/>
        </p:xfrm>
        <a:graphic>
          <a:graphicData uri="http://schemas.openxmlformats.org/presentationml/2006/ole">
            <mc:AlternateContent xmlns:mc="http://schemas.openxmlformats.org/markup-compatibility/2006">
              <mc:Choice xmlns:v="urn:schemas-microsoft-com:vml" Requires="v">
                <p:oleObj spid="_x0000_s1173532" name="文档" r:id="rId5" imgW="6119364" imgH="1665503" progId="Word.Document.12">
                  <p:embed/>
                </p:oleObj>
              </mc:Choice>
              <mc:Fallback>
                <p:oleObj name="文档" r:id="rId5" imgW="6119364" imgH="1665503" progId="Word.Document.12">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820" y="714811"/>
                        <a:ext cx="8352348" cy="2270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134805013"/>
              </p:ext>
            </p:extLst>
          </p:nvPr>
        </p:nvGraphicFramePr>
        <p:xfrm>
          <a:off x="467829" y="0"/>
          <a:ext cx="7344306" cy="5379404"/>
        </p:xfrm>
        <a:graphic>
          <a:graphicData uri="http://schemas.openxmlformats.org/presentationml/2006/ole">
            <mc:AlternateContent xmlns:mc="http://schemas.openxmlformats.org/markup-compatibility/2006">
              <mc:Choice xmlns:v="urn:schemas-microsoft-com:vml" Requires="v">
                <p:oleObj spid="_x0000_s1174556" name="文档" r:id="rId4" imgW="6133744" imgH="4526708" progId="Word.Document.12">
                  <p:embed/>
                </p:oleObj>
              </mc:Choice>
              <mc:Fallback>
                <p:oleObj name="文档" r:id="rId4" imgW="6133744" imgH="4526708" progId="Word.Document.12">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0"/>
                        <a:ext cx="7344306" cy="5379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对象 24"/>
          <p:cNvGraphicFramePr>
            <a:graphicFrameLocks noChangeAspect="1"/>
          </p:cNvGraphicFramePr>
          <p:nvPr>
            <p:extLst>
              <p:ext uri="{D42A27DB-BD31-4B8C-83A1-F6EECF244321}">
                <p14:modId xmlns:p14="http://schemas.microsoft.com/office/powerpoint/2010/main" val="2773721128"/>
              </p:ext>
            </p:extLst>
          </p:nvPr>
        </p:nvGraphicFramePr>
        <p:xfrm>
          <a:off x="323823" y="1777110"/>
          <a:ext cx="9181177" cy="5271916"/>
        </p:xfrm>
        <a:graphic>
          <a:graphicData uri="http://schemas.openxmlformats.org/presentationml/2006/ole">
            <mc:AlternateContent xmlns:mc="http://schemas.openxmlformats.org/markup-compatibility/2006">
              <mc:Choice xmlns:v="urn:schemas-microsoft-com:vml" Requires="v">
                <p:oleObj spid="_x0000_s1175582" name="文档" r:id="rId4" imgW="6133744" imgH="3380683" progId="Word.Document.12">
                  <p:embed/>
                </p:oleObj>
              </mc:Choice>
              <mc:Fallback>
                <p:oleObj name="文档" r:id="rId4" imgW="6133744" imgH="3380683" progId="Word.Document.12">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1777110"/>
                        <a:ext cx="9181177" cy="52719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26"/>
          <p:cNvGrpSpPr/>
          <p:nvPr/>
        </p:nvGrpSpPr>
        <p:grpSpPr>
          <a:xfrm>
            <a:off x="107814" y="555905"/>
            <a:ext cx="8587105" cy="1141063"/>
            <a:chOff x="156210" y="255572"/>
            <a:chExt cx="8587105" cy="1454106"/>
          </a:xfrm>
        </p:grpSpPr>
        <p:grpSp>
          <p:nvGrpSpPr>
            <p:cNvPr id="3" name="组合 2"/>
            <p:cNvGrpSpPr/>
            <p:nvPr/>
          </p:nvGrpSpPr>
          <p:grpSpPr>
            <a:xfrm>
              <a:off x="3612381" y="255572"/>
              <a:ext cx="1800233" cy="1454106"/>
              <a:chOff x="8330" y="662"/>
              <a:chExt cx="2790" cy="2389"/>
            </a:xfrm>
          </p:grpSpPr>
          <p:sp>
            <p:nvSpPr>
              <p:cNvPr id="4" name="TextBox 22"/>
              <p:cNvSpPr txBox="1"/>
              <p:nvPr/>
            </p:nvSpPr>
            <p:spPr>
              <a:xfrm>
                <a:off x="8330" y="662"/>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J</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5" name="TextBox 23"/>
              <p:cNvSpPr txBox="1"/>
              <p:nvPr/>
            </p:nvSpPr>
            <p:spPr>
              <a:xfrm>
                <a:off x="9669" y="812"/>
                <a:ext cx="1296" cy="1740"/>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基础检测</a:t>
                </a:r>
              </a:p>
            </p:txBody>
          </p:sp>
          <p:sp>
            <p:nvSpPr>
              <p:cNvPr id="6" name="TextBox 24"/>
              <p:cNvSpPr txBox="1"/>
              <p:nvPr/>
            </p:nvSpPr>
            <p:spPr>
              <a:xfrm>
                <a:off x="8553" y="2471"/>
                <a:ext cx="2567" cy="580"/>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200" dirty="0">
                    <a:solidFill>
                      <a:schemeClr val="bg1"/>
                    </a:solidFill>
                  </a:rPr>
                  <a:t>JICHU    JIANCE</a:t>
                </a:r>
                <a:endParaRPr lang="zh-CN" altLang="en-US" sz="1200" dirty="0">
                  <a:solidFill>
                    <a:schemeClr val="bg1"/>
                  </a:solidFill>
                </a:endParaRPr>
              </a:p>
            </p:txBody>
          </p:sp>
        </p:grpSp>
        <p:grpSp>
          <p:nvGrpSpPr>
            <p:cNvPr id="23" name="组合 25"/>
            <p:cNvGrpSpPr/>
            <p:nvPr/>
          </p:nvGrpSpPr>
          <p:grpSpPr>
            <a:xfrm>
              <a:off x="156210" y="1290955"/>
              <a:ext cx="2734945" cy="88265"/>
              <a:chOff x="421" y="1768"/>
              <a:chExt cx="4307" cy="139"/>
            </a:xfrm>
          </p:grpSpPr>
          <p:sp>
            <p:nvSpPr>
              <p:cNvPr id="10"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1"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7"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24" name="组合 1"/>
            <p:cNvGrpSpPr/>
            <p:nvPr/>
          </p:nvGrpSpPr>
          <p:grpSpPr>
            <a:xfrm>
              <a:off x="6009005" y="1278890"/>
              <a:ext cx="2734310" cy="87630"/>
              <a:chOff x="421" y="1768"/>
              <a:chExt cx="4306" cy="138"/>
            </a:xfrm>
          </p:grpSpPr>
          <p:sp>
            <p:nvSpPr>
              <p:cNvPr id="8"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9"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2"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8"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9"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0"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1"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2"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8" name="文本框 1"/>
          <p:cNvSpPr txBox="1"/>
          <p:nvPr/>
        </p:nvSpPr>
        <p:spPr>
          <a:xfrm>
            <a:off x="1374213" y="50663"/>
            <a:ext cx="6566199" cy="49244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zh-CN" altLang="en-US" sz="3200" b="1" dirty="0">
                <a:solidFill>
                  <a:schemeClr val="tx1">
                    <a:lumMod val="85000"/>
                    <a:lumOff val="15000"/>
                  </a:schemeClr>
                </a:solidFill>
                <a:latin typeface="黑体" panose="02010609060101010101" charset="-122"/>
                <a:ea typeface="黑体" panose="02010609060101010101" charset="-122"/>
              </a:rPr>
              <a:t>微专题  </a:t>
            </a:r>
            <a:r>
              <a:rPr lang="en-US" altLang="zh-CN" sz="3200" b="1" dirty="0">
                <a:solidFill>
                  <a:schemeClr val="tx1">
                    <a:lumMod val="85000"/>
                    <a:lumOff val="15000"/>
                  </a:schemeClr>
                </a:solidFill>
                <a:latin typeface="黑体" panose="02010609060101010101" charset="-122"/>
                <a:ea typeface="黑体" panose="02010609060101010101" charset="-122"/>
              </a:rPr>
              <a:t>16</a:t>
            </a:r>
            <a:r>
              <a:rPr lang="zh-CN" altLang="zh-CN" sz="3200" b="1" dirty="0">
                <a:solidFill>
                  <a:schemeClr val="tx1">
                    <a:lumMod val="85000"/>
                    <a:lumOff val="15000"/>
                  </a:schemeClr>
                </a:solidFill>
                <a:latin typeface="黑体" panose="02010609060101010101" charset="-122"/>
                <a:ea typeface="黑体" panose="02010609060101010101" charset="-122"/>
              </a:rPr>
              <a:t>　概率与统计的综合应用</a:t>
            </a:r>
          </a:p>
        </p:txBody>
      </p:sp>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pic>
        <p:nvPicPr>
          <p:cNvPr id="41" name="19SXELSZT5T20.eps" descr="id:2147513102;FounderCES"/>
          <p:cNvPicPr/>
          <p:nvPr/>
        </p:nvPicPr>
        <p:blipFill>
          <a:blip r:embed="rId7" cstate="print"/>
          <a:stretch>
            <a:fillRect/>
          </a:stretch>
        </p:blipFill>
        <p:spPr>
          <a:xfrm>
            <a:off x="7356021" y="2120987"/>
            <a:ext cx="1710055" cy="1019810"/>
          </a:xfrm>
          <a:prstGeom prst="rect">
            <a:avLst/>
          </a:prstGeom>
        </p:spPr>
      </p:pic>
      <mc:AlternateContent xmlns:mc="http://schemas.openxmlformats.org/markup-compatibility/2006" xmlns:a14="http://schemas.microsoft.com/office/drawing/2010/main">
        <mc:Choice Requires="a14">
          <p:sp>
            <p:nvSpPr>
              <p:cNvPr id="43" name="矩形 42"/>
              <p:cNvSpPr/>
              <p:nvPr/>
            </p:nvSpPr>
            <p:spPr>
              <a:xfrm>
                <a:off x="5181315" y="3583712"/>
                <a:ext cx="365806"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1</m:t>
                          </m:r>
                        </m:num>
                        <m:den>
                          <m:r>
                            <a:rPr lang="zh-CN" altLang="en-US" i="0">
                              <a:solidFill>
                                <a:srgbClr val="FF0000"/>
                              </a:solidFill>
                              <a:latin typeface="Cambria Math" panose="02040503050406030204" pitchFamily="18" charset="0"/>
                            </a:rPr>
                            <m:t>2</m:t>
                          </m:r>
                        </m:den>
                      </m:f>
                    </m:oMath>
                  </m:oMathPara>
                </a14:m>
                <a:endParaRPr lang="zh-CN" altLang="en-US" dirty="0"/>
              </a:p>
            </p:txBody>
          </p:sp>
        </mc:Choice>
        <mc:Fallback xmlns="">
          <p:sp>
            <p:nvSpPr>
              <p:cNvPr id="43" name="矩形 42"/>
              <p:cNvSpPr>
                <a:spLocks noRot="1" noChangeAspect="1" noMove="1" noResize="1" noEditPoints="1" noAdjustHandles="1" noChangeArrowheads="1" noChangeShapeType="1" noTextEdit="1"/>
              </p:cNvSpPr>
              <p:nvPr/>
            </p:nvSpPr>
            <p:spPr>
              <a:xfrm>
                <a:off x="5181315" y="3583712"/>
                <a:ext cx="365806" cy="610936"/>
              </a:xfrm>
              <a:prstGeom prst="rect">
                <a:avLst/>
              </a:prstGeom>
              <a:blipFill>
                <a:blip r:embed="rId8" cstate="print"/>
                <a:stretch>
                  <a:fillRect/>
                </a:stretch>
              </a:blipFill>
            </p:spPr>
            <p:txBody>
              <a:bodyPr/>
              <a:lstStyle/>
              <a:p>
                <a:r>
                  <a:rPr lang="zh-CN" altLang="en-US">
                    <a:noFill/>
                  </a:rPr>
                  <a:t> </a:t>
                </a:r>
              </a:p>
            </p:txBody>
          </p:sp>
        </mc:Fallback>
      </mc:AlternateContent>
      <p:sp>
        <p:nvSpPr>
          <p:cNvPr id="44" name="矩形 43"/>
          <p:cNvSpPr/>
          <p:nvPr/>
        </p:nvSpPr>
        <p:spPr>
          <a:xfrm>
            <a:off x="6666044" y="2181325"/>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34" name="左箭头 33">
            <a:hlinkClick r:id="rId9"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43" grpId="0" animBg="1"/>
      <p:bldP spid="4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2324052337"/>
              </p:ext>
            </p:extLst>
          </p:nvPr>
        </p:nvGraphicFramePr>
        <p:xfrm>
          <a:off x="323823" y="718591"/>
          <a:ext cx="9144381" cy="4443828"/>
        </p:xfrm>
        <a:graphic>
          <a:graphicData uri="http://schemas.openxmlformats.org/presentationml/2006/ole">
            <mc:AlternateContent xmlns:mc="http://schemas.openxmlformats.org/markup-compatibility/2006">
              <mc:Choice xmlns:v="urn:schemas-microsoft-com:vml" Requires="v">
                <p:oleObj spid="_x0000_s1204233" name="文档" r:id="rId3" imgW="6325290" imgH="2487686" progId="Word.Document.12">
                  <p:embed/>
                </p:oleObj>
              </mc:Choice>
              <mc:Fallback>
                <p:oleObj name="文档" r:id="rId3" imgW="6325290" imgH="2487686" progId="Word.Document.12">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23" y="718591"/>
                        <a:ext cx="9144381" cy="44438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77603264"/>
      </p:ext>
    </p:extLst>
  </p:cSld>
  <p:clrMapOvr>
    <a:masterClrMapping/>
  </p:clrMapOvr>
  <p:transition spd="slow" advClick="0" advTm="0">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对象 24"/>
          <p:cNvGraphicFramePr>
            <a:graphicFrameLocks noChangeAspect="1"/>
          </p:cNvGraphicFramePr>
          <p:nvPr>
            <p:extLst>
              <p:ext uri="{D42A27DB-BD31-4B8C-83A1-F6EECF244321}">
                <p14:modId xmlns:p14="http://schemas.microsoft.com/office/powerpoint/2010/main" val="1689134673"/>
              </p:ext>
            </p:extLst>
          </p:nvPr>
        </p:nvGraphicFramePr>
        <p:xfrm>
          <a:off x="290512" y="267654"/>
          <a:ext cx="8853488" cy="5932825"/>
        </p:xfrm>
        <a:graphic>
          <a:graphicData uri="http://schemas.openxmlformats.org/presentationml/2006/ole">
            <mc:AlternateContent xmlns:mc="http://schemas.openxmlformats.org/markup-compatibility/2006">
              <mc:Choice xmlns:v="urn:schemas-microsoft-com:vml" Requires="v">
                <p:oleObj spid="_x0000_s1205257" name="文档" r:id="rId4" imgW="6133744" imgH="3674499" progId="Word.Document.12">
                  <p:embed/>
                </p:oleObj>
              </mc:Choice>
              <mc:Fallback>
                <p:oleObj name="文档" r:id="rId4" imgW="6133744" imgH="3674499" progId="Word.Document.12">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2" y="267654"/>
                        <a:ext cx="8853488" cy="593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26" name="矩形 25"/>
          <p:cNvSpPr/>
          <p:nvPr/>
        </p:nvSpPr>
        <p:spPr>
          <a:xfrm>
            <a:off x="4139982" y="3147774"/>
            <a:ext cx="473206"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0</a:t>
            </a:r>
            <a:r>
              <a:rPr lang="en-US" altLang="zh-CN" i="1" dirty="0">
                <a:solidFill>
                  <a:srgbClr val="FF0000"/>
                </a:solidFill>
                <a:latin typeface="Times New Roman" panose="02020603050405020304" pitchFamily="18" charset="0"/>
                <a:ea typeface="黑体" panose="02010609060101010101" charset="-122"/>
              </a:rPr>
              <a:t>.</a:t>
            </a:r>
            <a:r>
              <a:rPr lang="en-US" altLang="zh-CN" dirty="0">
                <a:solidFill>
                  <a:srgbClr val="FF0000"/>
                </a:solidFill>
                <a:latin typeface="Times New Roman" panose="02020603050405020304" pitchFamily="18" charset="0"/>
                <a:ea typeface="黑体" panose="02010609060101010101" charset="-122"/>
              </a:rPr>
              <a:t>3</a:t>
            </a:r>
            <a:endParaRPr lang="zh-CN" altLang="en-US" dirty="0">
              <a:solidFill>
                <a:srgbClr val="FF0000"/>
              </a:solidFill>
            </a:endParaRPr>
          </a:p>
        </p:txBody>
      </p:sp>
      <p:sp>
        <p:nvSpPr>
          <p:cNvPr id="42" name="矩形 41"/>
          <p:cNvSpPr/>
          <p:nvPr/>
        </p:nvSpPr>
        <p:spPr>
          <a:xfrm>
            <a:off x="4422944" y="2427744"/>
            <a:ext cx="588623"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0</a:t>
            </a:r>
            <a:r>
              <a:rPr lang="en-US" altLang="zh-CN" i="1" dirty="0">
                <a:solidFill>
                  <a:srgbClr val="FF0000"/>
                </a:solidFill>
                <a:latin typeface="Times New Roman" panose="02020603050405020304" pitchFamily="18" charset="0"/>
                <a:ea typeface="黑体" panose="02010609060101010101" charset="-122"/>
              </a:rPr>
              <a:t>.</a:t>
            </a:r>
            <a:r>
              <a:rPr lang="en-US" altLang="zh-CN" dirty="0">
                <a:solidFill>
                  <a:srgbClr val="FF0000"/>
                </a:solidFill>
                <a:latin typeface="Times New Roman" panose="02020603050405020304" pitchFamily="18" charset="0"/>
                <a:ea typeface="黑体" panose="02010609060101010101" charset="-122"/>
              </a:rPr>
              <a:t>25</a:t>
            </a:r>
            <a:endParaRPr lang="zh-CN" altLang="en-US" dirty="0">
              <a:solidFill>
                <a:srgbClr val="FF0000"/>
              </a:solidFill>
            </a:endParaRPr>
          </a:p>
        </p:txBody>
      </p:sp>
    </p:spTree>
    <p:extLst>
      <p:ext uri="{BB962C8B-B14F-4D97-AF65-F5344CB8AC3E}">
        <p14:creationId xmlns:p14="http://schemas.microsoft.com/office/powerpoint/2010/main" val="1680621455"/>
      </p:ext>
    </p:extLst>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26" grpId="0"/>
      <p:bldP spid="4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164658626"/>
              </p:ext>
            </p:extLst>
          </p:nvPr>
        </p:nvGraphicFramePr>
        <p:xfrm>
          <a:off x="179817" y="411660"/>
          <a:ext cx="10474325" cy="4462987"/>
        </p:xfrm>
        <a:graphic>
          <a:graphicData uri="http://schemas.openxmlformats.org/presentationml/2006/ole">
            <mc:AlternateContent xmlns:mc="http://schemas.openxmlformats.org/markup-compatibility/2006">
              <mc:Choice xmlns:v="urn:schemas-microsoft-com:vml" Requires="v">
                <p:oleObj spid="_x0000_s1176604" name="文档" r:id="rId3" imgW="6325290" imgH="2487686" progId="Word.Document.12">
                  <p:embed/>
                </p:oleObj>
              </mc:Choice>
              <mc:Fallback>
                <p:oleObj name="文档" r:id="rId3" imgW="6325290" imgH="2487686" progId="Word.Document.12">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17" y="411660"/>
                        <a:ext cx="10474325" cy="4462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Click="0" advTm="0">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7" name="组合 26"/>
          <p:cNvGrpSpPr/>
          <p:nvPr/>
        </p:nvGrpSpPr>
        <p:grpSpPr>
          <a:xfrm>
            <a:off x="179817" y="-92263"/>
            <a:ext cx="8587105" cy="1151950"/>
            <a:chOff x="156210" y="-53631"/>
            <a:chExt cx="8587105" cy="1565491"/>
          </a:xfrm>
        </p:grpSpPr>
        <p:grpSp>
          <p:nvGrpSpPr>
            <p:cNvPr id="28"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29"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30"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51"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1</a:t>
              </a:r>
            </a:p>
          </p:txBody>
        </p:sp>
        <p:grpSp>
          <p:nvGrpSpPr>
            <p:cNvPr id="53" name="组合 38"/>
            <p:cNvGrpSpPr/>
            <p:nvPr/>
          </p:nvGrpSpPr>
          <p:grpSpPr>
            <a:xfrm>
              <a:off x="611725" y="1491675"/>
              <a:ext cx="6623050" cy="432030"/>
              <a:chOff x="611725" y="1563680"/>
              <a:chExt cx="6623050" cy="432030"/>
            </a:xfrm>
          </p:grpSpPr>
          <p:grpSp>
            <p:nvGrpSpPr>
              <p:cNvPr id="54" name="组合 26"/>
              <p:cNvGrpSpPr/>
              <p:nvPr/>
            </p:nvGrpSpPr>
            <p:grpSpPr>
              <a:xfrm>
                <a:off x="611725" y="1563680"/>
                <a:ext cx="6623050" cy="431800"/>
                <a:chOff x="401" y="2369"/>
                <a:chExt cx="10430" cy="680"/>
              </a:xfrm>
            </p:grpSpPr>
            <p:grpSp>
              <p:nvGrpSpPr>
                <p:cNvPr id="56"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8" y="2519"/>
                  <a:ext cx="3878"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概率与随机抽样的交汇问题</a:t>
                  </a:r>
                  <a:endParaRPr lang="zh-CN" altLang="en-US" sz="1600"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3" action="ppaction://hlinksldjump"/>
          </p:cNvPr>
          <p:cNvSpPr/>
          <p:nvPr/>
        </p:nvSpPr>
        <p:spPr>
          <a:xfrm>
            <a:off x="6945107" y="4439460"/>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623859" y="2249918"/>
            <a:ext cx="2448102" cy="1600438"/>
          </a:xfrm>
          <a:prstGeom prst="rect">
            <a:avLst/>
          </a:prstGeom>
          <a:solidFill>
            <a:schemeClr val="accent5">
              <a:lumMod val="60000"/>
              <a:lumOff val="40000"/>
            </a:schemeClr>
          </a:solidFill>
        </p:spPr>
        <p:txBody>
          <a:bodyPr wrap="square">
            <a:spAutoFit/>
          </a:bodyPr>
          <a:lstStyle/>
          <a:p>
            <a:r>
              <a:rPr lang="zh-CN" altLang="zh-CN" sz="1400" dirty="0"/>
              <a:t>求解古典概型与抽样方法交汇问题的思路</a:t>
            </a:r>
          </a:p>
          <a:p>
            <a:r>
              <a:rPr lang="en-US" altLang="zh-CN" sz="1400" dirty="0"/>
              <a:t>(1)</a:t>
            </a:r>
            <a:r>
              <a:rPr lang="zh-CN" altLang="zh-CN" sz="1400" dirty="0"/>
              <a:t>依据题目中抽样方法的信息</a:t>
            </a:r>
            <a:r>
              <a:rPr lang="en-US" altLang="zh-CN" sz="1400" dirty="0"/>
              <a:t>,</a:t>
            </a:r>
            <a:r>
              <a:rPr lang="zh-CN" altLang="zh-CN" sz="1400" dirty="0"/>
              <a:t>提炼需要的信息</a:t>
            </a:r>
            <a:r>
              <a:rPr lang="en-US" altLang="zh-CN" sz="1400" i="1" dirty="0"/>
              <a:t>.</a:t>
            </a:r>
            <a:endParaRPr lang="zh-CN" altLang="zh-CN" sz="1400" dirty="0"/>
          </a:p>
          <a:p>
            <a:r>
              <a:rPr lang="en-US" altLang="zh-CN" sz="1400" dirty="0"/>
              <a:t>(2)</a:t>
            </a:r>
            <a:r>
              <a:rPr lang="zh-CN" altLang="zh-CN" sz="1400" dirty="0"/>
              <a:t>进行统计与古典概型概率的正确计算</a:t>
            </a:r>
            <a:r>
              <a:rPr lang="en-US" altLang="zh-CN" sz="1400" i="1" dirty="0"/>
              <a:t>.</a:t>
            </a:r>
            <a:endParaRPr lang="zh-CN" altLang="zh-CN" sz="1400" dirty="0"/>
          </a:p>
          <a:p>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3" name="矩形 2"/>
          <p:cNvSpPr/>
          <p:nvPr/>
        </p:nvSpPr>
        <p:spPr>
          <a:xfrm>
            <a:off x="191958" y="2175304"/>
            <a:ext cx="6280074" cy="2923877"/>
          </a:xfrm>
          <a:prstGeom prst="rect">
            <a:avLst/>
          </a:prstGeom>
        </p:spPr>
        <p:txBody>
          <a:bodyPr wrap="square">
            <a:spAutoFit/>
          </a:bodyPr>
          <a:lstStyle/>
          <a:p>
            <a:pPr indent="254000">
              <a:lnSpc>
                <a:spcPts val="1765"/>
              </a:lnSpc>
              <a:spcAft>
                <a:spcPts val="0"/>
              </a:spcAft>
            </a:pP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已知某中学高三理科班学生的数学与物理的水平测试成绩抽样统计如下表</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p>
          <a:p>
            <a:endParaRPr lang="en-US" altLang="zh-CN" sz="1400" dirty="0">
              <a:latin typeface="黑体" panose="02010609060101010101" pitchFamily="49" charset="-122"/>
              <a:ea typeface="黑体" panose="02010609060101010101" pitchFamily="49" charset="-122"/>
            </a:endParaRPr>
          </a:p>
          <a:p>
            <a:endParaRPr lang="en-US" altLang="zh-CN" sz="1400" dirty="0">
              <a:latin typeface="黑体" panose="02010609060101010101" pitchFamily="49" charset="-122"/>
              <a:ea typeface="黑体" panose="02010609060101010101" pitchFamily="49" charset="-122"/>
            </a:endParaRPr>
          </a:p>
          <a:p>
            <a:endParaRPr lang="en-US" altLang="zh-CN" sz="1400" dirty="0">
              <a:latin typeface="黑体" panose="02010609060101010101" pitchFamily="49" charset="-122"/>
              <a:ea typeface="黑体" panose="02010609060101010101" pitchFamily="49" charset="-122"/>
            </a:endParaRPr>
          </a:p>
          <a:p>
            <a:endParaRPr lang="en-US" altLang="zh-CN" sz="1400" dirty="0">
              <a:latin typeface="黑体" panose="02010609060101010101" pitchFamily="49" charset="-122"/>
              <a:ea typeface="黑体" panose="02010609060101010101" pitchFamily="49" charset="-122"/>
            </a:endParaRPr>
          </a:p>
          <a:p>
            <a:endParaRPr lang="en-US" altLang="zh-CN" sz="1400" dirty="0">
              <a:latin typeface="黑体" panose="02010609060101010101" pitchFamily="49" charset="-122"/>
              <a:ea typeface="黑体" panose="02010609060101010101" pitchFamily="49" charset="-122"/>
            </a:endParaRPr>
          </a:p>
          <a:p>
            <a:r>
              <a:rPr lang="zh-CN" altLang="zh-CN" sz="1400" dirty="0">
                <a:latin typeface="黑体" panose="02010609060101010101" pitchFamily="49" charset="-122"/>
                <a:ea typeface="黑体" panose="02010609060101010101" pitchFamily="49" charset="-122"/>
              </a:rPr>
              <a:t>若抽取学生</a:t>
            </a:r>
            <a:r>
              <a:rPr lang="en-US" altLang="zh-CN" sz="1400" i="1" dirty="0">
                <a:latin typeface="黑体" panose="02010609060101010101" pitchFamily="49" charset="-122"/>
                <a:ea typeface="黑体" panose="02010609060101010101" pitchFamily="49" charset="-122"/>
              </a:rPr>
              <a:t>n</a:t>
            </a:r>
            <a:r>
              <a:rPr lang="zh-CN" altLang="zh-CN" sz="1400" dirty="0">
                <a:latin typeface="黑体" panose="02010609060101010101" pitchFamily="49" charset="-122"/>
                <a:ea typeface="黑体" panose="02010609060101010101" pitchFamily="49" charset="-122"/>
              </a:rPr>
              <a:t>人</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成绩分为</a:t>
            </a:r>
            <a:r>
              <a:rPr lang="en-US" altLang="zh-CN" sz="1400" i="1" dirty="0">
                <a:latin typeface="黑体" panose="02010609060101010101" pitchFamily="49" charset="-122"/>
                <a:ea typeface="黑体" panose="02010609060101010101" pitchFamily="49" charset="-122"/>
              </a:rPr>
              <a:t>A</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优秀</a:t>
            </a:r>
            <a:r>
              <a:rPr lang="en-US" altLang="zh-CN" sz="1400" dirty="0">
                <a:latin typeface="黑体" panose="02010609060101010101" pitchFamily="49" charset="-122"/>
                <a:ea typeface="黑体" panose="02010609060101010101" pitchFamily="49" charset="-122"/>
              </a:rPr>
              <a:t>),</a:t>
            </a:r>
            <a:r>
              <a:rPr lang="en-US" altLang="zh-CN" sz="1400" i="1" dirty="0">
                <a:latin typeface="黑体" panose="02010609060101010101" pitchFamily="49" charset="-122"/>
                <a:ea typeface="黑体" panose="02010609060101010101" pitchFamily="49" charset="-122"/>
              </a:rPr>
              <a:t>B</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良好</a:t>
            </a:r>
            <a:r>
              <a:rPr lang="en-US" altLang="zh-CN" sz="1400" dirty="0">
                <a:latin typeface="黑体" panose="02010609060101010101" pitchFamily="49" charset="-122"/>
                <a:ea typeface="黑体" panose="02010609060101010101" pitchFamily="49" charset="-122"/>
              </a:rPr>
              <a:t>),</a:t>
            </a:r>
            <a:r>
              <a:rPr lang="en-US" altLang="zh-CN" sz="1400" i="1" dirty="0">
                <a:latin typeface="黑体" panose="02010609060101010101" pitchFamily="49" charset="-122"/>
                <a:ea typeface="黑体" panose="02010609060101010101" pitchFamily="49" charset="-122"/>
              </a:rPr>
              <a:t>C</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及格</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三个等级</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设</a:t>
            </a:r>
            <a:r>
              <a:rPr lang="en-US" altLang="zh-CN" sz="1400" i="1" dirty="0">
                <a:latin typeface="黑体" panose="02010609060101010101" pitchFamily="49" charset="-122"/>
                <a:ea typeface="黑体" panose="02010609060101010101" pitchFamily="49" charset="-122"/>
              </a:rPr>
              <a:t>x</a:t>
            </a:r>
            <a:r>
              <a:rPr lang="zh-CN" altLang="zh-CN" sz="1400" dirty="0">
                <a:latin typeface="黑体" panose="02010609060101010101" pitchFamily="49" charset="-122"/>
                <a:ea typeface="黑体" panose="02010609060101010101" pitchFamily="49" charset="-122"/>
              </a:rPr>
              <a:t>与</a:t>
            </a:r>
            <a:r>
              <a:rPr lang="en-US" altLang="zh-CN" sz="1400" i="1" dirty="0">
                <a:latin typeface="黑体" panose="02010609060101010101" pitchFamily="49" charset="-122"/>
                <a:ea typeface="黑体" panose="02010609060101010101" pitchFamily="49" charset="-122"/>
              </a:rPr>
              <a:t>y</a:t>
            </a:r>
            <a:r>
              <a:rPr lang="zh-CN" altLang="zh-CN" sz="1400" dirty="0">
                <a:latin typeface="黑体" panose="02010609060101010101" pitchFamily="49" charset="-122"/>
                <a:ea typeface="黑体" panose="02010609060101010101" pitchFamily="49" charset="-122"/>
              </a:rPr>
              <a:t>分别表示数学成绩与物理成绩</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例如</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表中物理成绩为</a:t>
            </a:r>
            <a:r>
              <a:rPr lang="en-US" altLang="zh-CN" sz="1400" i="1" dirty="0">
                <a:latin typeface="黑体" panose="02010609060101010101" pitchFamily="49" charset="-122"/>
                <a:ea typeface="黑体" panose="02010609060101010101" pitchFamily="49" charset="-122"/>
              </a:rPr>
              <a:t>A</a:t>
            </a:r>
            <a:r>
              <a:rPr lang="zh-CN" altLang="zh-CN" sz="1400" dirty="0">
                <a:latin typeface="黑体" panose="02010609060101010101" pitchFamily="49" charset="-122"/>
                <a:ea typeface="黑体" panose="02010609060101010101" pitchFamily="49" charset="-122"/>
              </a:rPr>
              <a:t>等级的共有</a:t>
            </a:r>
            <a:r>
              <a:rPr lang="en-US" altLang="zh-CN" sz="1400" dirty="0">
                <a:latin typeface="黑体" panose="02010609060101010101" pitchFamily="49" charset="-122"/>
                <a:ea typeface="黑体" panose="02010609060101010101" pitchFamily="49" charset="-122"/>
              </a:rPr>
              <a:t>14</a:t>
            </a:r>
            <a:r>
              <a:rPr lang="en-US" altLang="zh-CN" sz="1400" i="1"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40</a:t>
            </a:r>
            <a:r>
              <a:rPr lang="en-US" altLang="zh-CN" sz="1400" i="1"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10</a:t>
            </a:r>
            <a:r>
              <a:rPr lang="en-US" altLang="zh-CN" sz="1400" i="1"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64(</a:t>
            </a:r>
            <a:r>
              <a:rPr lang="zh-CN" altLang="zh-CN" sz="1400" dirty="0">
                <a:latin typeface="黑体" panose="02010609060101010101" pitchFamily="49" charset="-122"/>
                <a:ea typeface="黑体" panose="02010609060101010101" pitchFamily="49" charset="-122"/>
              </a:rPr>
              <a:t>人</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数学成绩为</a:t>
            </a:r>
            <a:r>
              <a:rPr lang="en-US" altLang="zh-CN" sz="1400" i="1" dirty="0">
                <a:latin typeface="黑体" panose="02010609060101010101" pitchFamily="49" charset="-122"/>
                <a:ea typeface="黑体" panose="02010609060101010101" pitchFamily="49" charset="-122"/>
              </a:rPr>
              <a:t>B</a:t>
            </a:r>
            <a:r>
              <a:rPr lang="zh-CN" altLang="zh-CN" sz="1400" dirty="0">
                <a:latin typeface="黑体" panose="02010609060101010101" pitchFamily="49" charset="-122"/>
                <a:ea typeface="黑体" panose="02010609060101010101" pitchFamily="49" charset="-122"/>
              </a:rPr>
              <a:t>等级且物理成绩为</a:t>
            </a:r>
            <a:r>
              <a:rPr lang="en-US" altLang="zh-CN" sz="1400" i="1" dirty="0">
                <a:latin typeface="黑体" panose="02010609060101010101" pitchFamily="49" charset="-122"/>
                <a:ea typeface="黑体" panose="02010609060101010101" pitchFamily="49" charset="-122"/>
              </a:rPr>
              <a:t>C</a:t>
            </a:r>
            <a:r>
              <a:rPr lang="zh-CN" altLang="zh-CN" sz="1400" dirty="0">
                <a:latin typeface="黑体" panose="02010609060101010101" pitchFamily="49" charset="-122"/>
                <a:ea typeface="黑体" panose="02010609060101010101" pitchFamily="49" charset="-122"/>
              </a:rPr>
              <a:t>等级的共有</a:t>
            </a:r>
            <a:r>
              <a:rPr lang="en-US" altLang="zh-CN" sz="1400" dirty="0">
                <a:latin typeface="黑体" panose="02010609060101010101" pitchFamily="49" charset="-122"/>
                <a:ea typeface="黑体" panose="02010609060101010101" pitchFamily="49" charset="-122"/>
              </a:rPr>
              <a:t>8</a:t>
            </a:r>
            <a:r>
              <a:rPr lang="zh-CN" altLang="zh-CN" sz="1400" dirty="0">
                <a:latin typeface="黑体" panose="02010609060101010101" pitchFamily="49" charset="-122"/>
                <a:ea typeface="黑体" panose="02010609060101010101" pitchFamily="49" charset="-122"/>
              </a:rPr>
              <a:t>人</a:t>
            </a:r>
            <a:r>
              <a:rPr lang="en-US" altLang="zh-CN" sz="1400" i="1"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已知</a:t>
            </a:r>
            <a:r>
              <a:rPr lang="en-US" altLang="zh-CN" sz="1400" i="1" dirty="0">
                <a:latin typeface="黑体" panose="02010609060101010101" pitchFamily="49" charset="-122"/>
                <a:ea typeface="黑体" panose="02010609060101010101" pitchFamily="49" charset="-122"/>
              </a:rPr>
              <a:t>x</a:t>
            </a:r>
            <a:r>
              <a:rPr lang="zh-CN" altLang="zh-CN" sz="1400" dirty="0">
                <a:latin typeface="黑体" panose="02010609060101010101" pitchFamily="49" charset="-122"/>
                <a:ea typeface="黑体" panose="02010609060101010101" pitchFamily="49" charset="-122"/>
              </a:rPr>
              <a:t>与</a:t>
            </a:r>
            <a:r>
              <a:rPr lang="en-US" altLang="zh-CN" sz="1400" i="1" dirty="0">
                <a:latin typeface="黑体" panose="02010609060101010101" pitchFamily="49" charset="-122"/>
                <a:ea typeface="黑体" panose="02010609060101010101" pitchFamily="49" charset="-122"/>
              </a:rPr>
              <a:t>y</a:t>
            </a:r>
            <a:r>
              <a:rPr lang="zh-CN" altLang="zh-CN" sz="1400" dirty="0">
                <a:latin typeface="黑体" panose="02010609060101010101" pitchFamily="49" charset="-122"/>
                <a:ea typeface="黑体" panose="02010609060101010101" pitchFamily="49" charset="-122"/>
              </a:rPr>
              <a:t>均为</a:t>
            </a:r>
            <a:r>
              <a:rPr lang="en-US" altLang="zh-CN" sz="1400" i="1" dirty="0">
                <a:latin typeface="黑体" panose="02010609060101010101" pitchFamily="49" charset="-122"/>
                <a:ea typeface="黑体" panose="02010609060101010101" pitchFamily="49" charset="-122"/>
              </a:rPr>
              <a:t>A</a:t>
            </a:r>
            <a:r>
              <a:rPr lang="zh-CN" altLang="zh-CN" sz="1400" dirty="0">
                <a:latin typeface="黑体" panose="02010609060101010101" pitchFamily="49" charset="-122"/>
                <a:ea typeface="黑体" panose="02010609060101010101" pitchFamily="49" charset="-122"/>
              </a:rPr>
              <a:t>等级的概率是</a:t>
            </a:r>
            <a:r>
              <a:rPr lang="en-US" altLang="zh-CN" sz="1400" dirty="0">
                <a:latin typeface="黑体" panose="02010609060101010101" pitchFamily="49" charset="-122"/>
                <a:ea typeface="黑体" panose="02010609060101010101" pitchFamily="49" charset="-122"/>
              </a:rPr>
              <a:t>0</a:t>
            </a:r>
            <a:r>
              <a:rPr lang="en-US" altLang="zh-CN" sz="1400" i="1"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07</a:t>
            </a:r>
            <a:r>
              <a:rPr lang="en-US" altLang="zh-CN" sz="1400" i="1" dirty="0">
                <a:latin typeface="黑体" panose="02010609060101010101" pitchFamily="49" charset="-122"/>
                <a:ea typeface="黑体" panose="02010609060101010101" pitchFamily="49" charset="-122"/>
              </a:rPr>
              <a:t>.</a:t>
            </a:r>
            <a:endParaRPr lang="zh-CN" altLang="zh-CN" sz="1400" dirty="0">
              <a:latin typeface="黑体" panose="02010609060101010101" pitchFamily="49" charset="-122"/>
              <a:ea typeface="黑体" panose="02010609060101010101" pitchFamily="49" charset="-122"/>
            </a:endParaRPr>
          </a:p>
          <a:p>
            <a:r>
              <a:rPr lang="en-US" altLang="zh-CN" sz="1400" dirty="0">
                <a:latin typeface="黑体" panose="02010609060101010101" pitchFamily="49" charset="-122"/>
                <a:ea typeface="黑体" panose="02010609060101010101" pitchFamily="49" charset="-122"/>
              </a:rPr>
              <a:t>(1)</a:t>
            </a:r>
            <a:r>
              <a:rPr lang="zh-CN" altLang="zh-CN" sz="1400" dirty="0">
                <a:latin typeface="黑体" panose="02010609060101010101" pitchFamily="49" charset="-122"/>
                <a:ea typeface="黑体" panose="02010609060101010101" pitchFamily="49" charset="-122"/>
              </a:rPr>
              <a:t>设在该样本中</a:t>
            </a:r>
            <a:r>
              <a:rPr lang="en-US" altLang="zh-CN" sz="1400" dirty="0">
                <a:latin typeface="黑体" panose="02010609060101010101" pitchFamily="49" charset="-122"/>
                <a:ea typeface="黑体" panose="02010609060101010101" pitchFamily="49" charset="-122"/>
              </a:rPr>
              <a:t>,</a:t>
            </a:r>
            <a:r>
              <a:rPr lang="zh-CN" altLang="zh-CN" sz="1400" dirty="0">
                <a:latin typeface="黑体" panose="02010609060101010101" pitchFamily="49" charset="-122"/>
                <a:ea typeface="黑体" panose="02010609060101010101" pitchFamily="49" charset="-122"/>
              </a:rPr>
              <a:t>数学成绩的优秀率是</a:t>
            </a:r>
            <a:r>
              <a:rPr lang="en-US" altLang="zh-CN" sz="1400" dirty="0">
                <a:latin typeface="黑体" panose="02010609060101010101" pitchFamily="49" charset="-122"/>
                <a:ea typeface="黑体" panose="02010609060101010101" pitchFamily="49" charset="-122"/>
              </a:rPr>
              <a:t>30%,</a:t>
            </a:r>
            <a:r>
              <a:rPr lang="zh-CN" altLang="zh-CN" sz="1400" dirty="0">
                <a:latin typeface="黑体" panose="02010609060101010101" pitchFamily="49" charset="-122"/>
                <a:ea typeface="黑体" panose="02010609060101010101" pitchFamily="49" charset="-122"/>
              </a:rPr>
              <a:t>求</a:t>
            </a:r>
            <a:r>
              <a:rPr lang="en-US" altLang="zh-CN" sz="1400" i="1" dirty="0" err="1">
                <a:latin typeface="黑体" panose="02010609060101010101" pitchFamily="49" charset="-122"/>
                <a:ea typeface="黑体" panose="02010609060101010101" pitchFamily="49" charset="-122"/>
              </a:rPr>
              <a:t>a</a:t>
            </a:r>
            <a:r>
              <a:rPr lang="en-US" altLang="zh-CN" sz="1400" dirty="0" err="1">
                <a:latin typeface="黑体" panose="02010609060101010101" pitchFamily="49" charset="-122"/>
                <a:ea typeface="黑体" panose="02010609060101010101" pitchFamily="49" charset="-122"/>
              </a:rPr>
              <a:t>,</a:t>
            </a:r>
            <a:r>
              <a:rPr lang="en-US" altLang="zh-CN" sz="1400" i="1" dirty="0" err="1">
                <a:latin typeface="黑体" panose="02010609060101010101" pitchFamily="49" charset="-122"/>
                <a:ea typeface="黑体" panose="02010609060101010101" pitchFamily="49" charset="-122"/>
              </a:rPr>
              <a:t>b</a:t>
            </a:r>
            <a:r>
              <a:rPr lang="zh-CN" altLang="zh-CN" sz="1400" dirty="0">
                <a:latin typeface="黑体" panose="02010609060101010101" pitchFamily="49" charset="-122"/>
                <a:ea typeface="黑体" panose="02010609060101010101" pitchFamily="49" charset="-122"/>
              </a:rPr>
              <a:t>的值</a:t>
            </a:r>
            <a:r>
              <a:rPr lang="en-US" altLang="zh-CN" sz="1400" dirty="0">
                <a:latin typeface="黑体" panose="02010609060101010101" pitchFamily="49" charset="-122"/>
                <a:ea typeface="黑体" panose="02010609060101010101" pitchFamily="49" charset="-122"/>
              </a:rPr>
              <a:t>;</a:t>
            </a:r>
            <a:endParaRPr lang="zh-CN" altLang="zh-CN" sz="1400" dirty="0">
              <a:latin typeface="黑体" panose="02010609060101010101" pitchFamily="49" charset="-122"/>
              <a:ea typeface="黑体" panose="02010609060101010101" pitchFamily="49" charset="-122"/>
            </a:endParaRPr>
          </a:p>
          <a:p>
            <a:r>
              <a:rPr lang="en-US" altLang="zh-CN" sz="1400" dirty="0">
                <a:latin typeface="黑体" panose="02010609060101010101" pitchFamily="49" charset="-122"/>
                <a:ea typeface="黑体" panose="02010609060101010101" pitchFamily="49" charset="-122"/>
              </a:rPr>
              <a:t>(2)</a:t>
            </a:r>
            <a:r>
              <a:rPr lang="zh-CN" altLang="zh-CN" sz="1400" dirty="0">
                <a:latin typeface="黑体" panose="02010609060101010101" pitchFamily="49" charset="-122"/>
                <a:ea typeface="黑体" panose="02010609060101010101" pitchFamily="49" charset="-122"/>
              </a:rPr>
              <a:t>已知</a:t>
            </a:r>
            <a:r>
              <a:rPr lang="en-US" altLang="zh-CN" sz="1400" i="1" dirty="0">
                <a:latin typeface="黑体" panose="02010609060101010101" pitchFamily="49" charset="-122"/>
                <a:ea typeface="黑体" panose="02010609060101010101" pitchFamily="49" charset="-122"/>
              </a:rPr>
              <a:t>a</a:t>
            </a:r>
            <a:r>
              <a:rPr lang="en-US" altLang="zh-CN" sz="1400" dirty="0">
                <a:latin typeface="黑体" panose="02010609060101010101" pitchFamily="49" charset="-122"/>
                <a:ea typeface="黑体" panose="02010609060101010101" pitchFamily="49" charset="-122"/>
              </a:rPr>
              <a:t>≥7,</a:t>
            </a:r>
            <a:r>
              <a:rPr lang="en-US" altLang="zh-CN" sz="1400" i="1" dirty="0">
                <a:latin typeface="黑体" panose="02010609060101010101" pitchFamily="49" charset="-122"/>
                <a:ea typeface="黑体" panose="02010609060101010101" pitchFamily="49" charset="-122"/>
              </a:rPr>
              <a:t>b</a:t>
            </a:r>
            <a:r>
              <a:rPr lang="en-US" altLang="zh-CN" sz="1400" dirty="0">
                <a:latin typeface="黑体" panose="02010609060101010101" pitchFamily="49" charset="-122"/>
                <a:ea typeface="黑体" panose="02010609060101010101" pitchFamily="49" charset="-122"/>
              </a:rPr>
              <a:t>≥6,</a:t>
            </a:r>
            <a:r>
              <a:rPr lang="zh-CN" altLang="zh-CN" sz="1400" dirty="0">
                <a:latin typeface="黑体" panose="02010609060101010101" pitchFamily="49" charset="-122"/>
                <a:ea typeface="黑体" panose="02010609060101010101" pitchFamily="49" charset="-122"/>
              </a:rPr>
              <a:t>求数学成绩为</a:t>
            </a:r>
            <a:r>
              <a:rPr lang="en-US" altLang="zh-CN" sz="1400" i="1" dirty="0">
                <a:latin typeface="黑体" panose="02010609060101010101" pitchFamily="49" charset="-122"/>
                <a:ea typeface="黑体" panose="02010609060101010101" pitchFamily="49" charset="-122"/>
              </a:rPr>
              <a:t>A</a:t>
            </a:r>
            <a:r>
              <a:rPr lang="zh-CN" altLang="zh-CN" sz="1400" dirty="0">
                <a:latin typeface="黑体" panose="02010609060101010101" pitchFamily="49" charset="-122"/>
                <a:ea typeface="黑体" panose="02010609060101010101" pitchFamily="49" charset="-122"/>
              </a:rPr>
              <a:t>等级的人数比</a:t>
            </a:r>
            <a:r>
              <a:rPr lang="en-US" altLang="zh-CN" sz="1400" i="1" dirty="0">
                <a:latin typeface="黑体" panose="02010609060101010101" pitchFamily="49" charset="-122"/>
                <a:ea typeface="黑体" panose="02010609060101010101" pitchFamily="49" charset="-122"/>
              </a:rPr>
              <a:t>C</a:t>
            </a:r>
            <a:r>
              <a:rPr lang="zh-CN" altLang="zh-CN" sz="1400" dirty="0">
                <a:latin typeface="黑体" panose="02010609060101010101" pitchFamily="49" charset="-122"/>
                <a:ea typeface="黑体" panose="02010609060101010101" pitchFamily="49" charset="-122"/>
              </a:rPr>
              <a:t>等级的人数多的概率</a:t>
            </a:r>
            <a:r>
              <a:rPr lang="en-US" altLang="zh-CN" sz="1400" i="1" dirty="0">
                <a:latin typeface="黑体" panose="02010609060101010101" pitchFamily="49" charset="-122"/>
                <a:ea typeface="黑体" panose="02010609060101010101" pitchFamily="49" charset="-122"/>
              </a:rPr>
              <a:t>.</a:t>
            </a:r>
            <a:endParaRPr lang="zh-CN" altLang="zh-CN" sz="1400" dirty="0">
              <a:latin typeface="黑体" panose="02010609060101010101" pitchFamily="49" charset="-122"/>
              <a:ea typeface="黑体" panose="02010609060101010101" pitchFamily="49" charset="-122"/>
            </a:endParaRPr>
          </a:p>
          <a:p>
            <a:pPr indent="254000">
              <a:lnSpc>
                <a:spcPts val="1765"/>
              </a:lnSpc>
              <a:spcAft>
                <a:spcPts val="0"/>
              </a:spcAft>
            </a:pPr>
            <a:endParaRPr lang="zh-CN" altLang="zh-CN" sz="1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4" cstate="print"/>
          <a:stretch>
            <a:fillRect/>
          </a:stretch>
        </p:blipFill>
        <p:spPr>
          <a:xfrm>
            <a:off x="1553177" y="2489353"/>
            <a:ext cx="2466712" cy="983611"/>
          </a:xfrm>
          <a:prstGeom prst="rect">
            <a:avLst/>
          </a:prstGeom>
        </p:spPr>
      </p:pic>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796236003"/>
              </p:ext>
            </p:extLst>
          </p:nvPr>
        </p:nvGraphicFramePr>
        <p:xfrm>
          <a:off x="107814" y="483663"/>
          <a:ext cx="8861408" cy="2732871"/>
        </p:xfrm>
        <a:graphic>
          <a:graphicData uri="http://schemas.openxmlformats.org/presentationml/2006/ole">
            <mc:AlternateContent xmlns:mc="http://schemas.openxmlformats.org/markup-compatibility/2006">
              <mc:Choice xmlns:v="urn:schemas-microsoft-com:vml" Requires="v">
                <p:oleObj spid="_x0000_s1178652" name="文档" r:id="rId4" imgW="6036151" imgH="1867209" progId="Word.Document.12">
                  <p:embed/>
                </p:oleObj>
              </mc:Choice>
              <mc:Fallback>
                <p:oleObj name="文档" r:id="rId4" imgW="6036151" imgH="1867209" progId="Word.Document.12">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4" y="483663"/>
                        <a:ext cx="8861408" cy="2732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14" name=" 28">
            <a:hlinkClick r:id="rId4" action="ppaction://hlinksldjump"/>
          </p:cNvPr>
          <p:cNvSpPr/>
          <p:nvPr/>
        </p:nvSpPr>
        <p:spPr>
          <a:xfrm>
            <a:off x="8028144" y="411869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3" name="对象 2"/>
          <p:cNvGraphicFramePr>
            <a:graphicFrameLocks noChangeAspect="1"/>
          </p:cNvGraphicFramePr>
          <p:nvPr>
            <p:extLst>
              <p:ext uri="{D42A27DB-BD31-4B8C-83A1-F6EECF244321}">
                <p14:modId xmlns:p14="http://schemas.microsoft.com/office/powerpoint/2010/main" val="2651073026"/>
              </p:ext>
            </p:extLst>
          </p:nvPr>
        </p:nvGraphicFramePr>
        <p:xfrm>
          <a:off x="251820" y="516953"/>
          <a:ext cx="8136339" cy="3601746"/>
        </p:xfrm>
        <a:graphic>
          <a:graphicData uri="http://schemas.openxmlformats.org/presentationml/2006/ole">
            <mc:AlternateContent xmlns:mc="http://schemas.openxmlformats.org/markup-compatibility/2006">
              <mc:Choice xmlns:v="urn:schemas-microsoft-com:vml" Requires="v">
                <p:oleObj spid="_x0000_s1179675" name="文档" r:id="rId5" imgW="6119364" imgH="2619175" progId="Word.Document.12">
                  <p:embed/>
                </p:oleObj>
              </mc:Choice>
              <mc:Fallback>
                <p:oleObj name="文档" r:id="rId5" imgW="6119364" imgH="2619175" progId="Word.Document.12">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820" y="516953"/>
                        <a:ext cx="8136339" cy="36017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43430" name="Object 6"/>
          <p:cNvGraphicFramePr>
            <a:graphicFrameLocks noChangeAspect="1"/>
          </p:cNvGraphicFramePr>
          <p:nvPr/>
        </p:nvGraphicFramePr>
        <p:xfrm>
          <a:off x="290513" y="2283738"/>
          <a:ext cx="8027987" cy="1656068"/>
        </p:xfrm>
        <a:graphic>
          <a:graphicData uri="http://schemas.openxmlformats.org/presentationml/2006/ole">
            <mc:AlternateContent xmlns:mc="http://schemas.openxmlformats.org/markup-compatibility/2006">
              <mc:Choice xmlns:v="urn:schemas-microsoft-com:vml" Requires="v">
                <p:oleObj spid="_x0000_s743468" name="Microsoft Office Word 文档" r:id="rId5" imgW="8069330" imgH="1265727" progId="Word.Document.12">
                  <p:embed/>
                </p:oleObj>
              </mc:Choice>
              <mc:Fallback>
                <p:oleObj name="Microsoft Office Word 文档" r:id="rId5" imgW="8069330" imgH="1265727" progId="Word.Document.12">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513" y="2283738"/>
                        <a:ext cx="8027987" cy="165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179817" y="1563708"/>
            <a:ext cx="3831498" cy="400110"/>
          </a:xfrm>
          <a:prstGeom prst="rect">
            <a:avLst/>
          </a:prstGeom>
        </p:spPr>
        <p:txBody>
          <a:bodyPr wrap="none">
            <a:spAutoFit/>
          </a:bodyPr>
          <a:lstStyle/>
          <a:p>
            <a:r>
              <a:rPr lang="en-US" altLang="zh-CN" sz="2000" dirty="0"/>
              <a:t>3</a:t>
            </a:r>
            <a:r>
              <a:rPr lang="en-US" altLang="zh-CN" sz="2000" i="1" dirty="0"/>
              <a:t>.</a:t>
            </a:r>
            <a:r>
              <a:rPr lang="zh-CN" altLang="zh-CN" sz="2000" dirty="0"/>
              <a:t>频率分布直方图的特点是什么</a:t>
            </a:r>
            <a:r>
              <a:rPr lang="en-US" altLang="zh-CN" sz="2000" dirty="0"/>
              <a:t>?</a:t>
            </a:r>
            <a:endParaRPr lang="zh-CN" altLang="zh-CN" sz="2000" dirty="0"/>
          </a:p>
        </p:txBody>
      </p:sp>
    </p:spTree>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297467414"/>
              </p:ext>
            </p:extLst>
          </p:nvPr>
        </p:nvGraphicFramePr>
        <p:xfrm>
          <a:off x="251819" y="195651"/>
          <a:ext cx="8424351" cy="4032168"/>
        </p:xfrm>
        <a:graphic>
          <a:graphicData uri="http://schemas.openxmlformats.org/presentationml/2006/ole">
            <mc:AlternateContent xmlns:mc="http://schemas.openxmlformats.org/markup-compatibility/2006">
              <mc:Choice xmlns:v="urn:schemas-microsoft-com:vml" Requires="v">
                <p:oleObj spid="_x0000_s1180699" name="文档" r:id="rId4" imgW="6119364" imgH="2605119" progId="Word.Document.12">
                  <p:embed/>
                </p:oleObj>
              </mc:Choice>
              <mc:Fallback>
                <p:oleObj name="文档" r:id="rId4" imgW="6119364" imgH="2605119" progId="Word.Document.12">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19" y="195651"/>
                        <a:ext cx="8424351" cy="4032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2</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4847"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概率与频率分布直方图的综合应用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479889" y="2157719"/>
            <a:ext cx="2664111" cy="1815882"/>
          </a:xfrm>
          <a:prstGeom prst="rect">
            <a:avLst/>
          </a:prstGeom>
          <a:solidFill>
            <a:schemeClr val="accent5">
              <a:lumMod val="60000"/>
              <a:lumOff val="40000"/>
            </a:schemeClr>
          </a:solidFill>
        </p:spPr>
        <p:txBody>
          <a:bodyPr wrap="square">
            <a:spAutoFit/>
          </a:bodyPr>
          <a:lstStyle/>
          <a:p>
            <a:r>
              <a:rPr lang="zh-CN" altLang="zh-CN" sz="1400" dirty="0"/>
              <a:t>有关古典概型与统计结合的题型是高考考查概率的一个重要题型</a:t>
            </a:r>
            <a:r>
              <a:rPr lang="en-US" altLang="zh-CN" sz="1400" dirty="0"/>
              <a:t>,</a:t>
            </a:r>
            <a:r>
              <a:rPr lang="zh-CN" altLang="zh-CN" sz="1400" dirty="0"/>
              <a:t>已成为高考考查的热点</a:t>
            </a:r>
            <a:r>
              <a:rPr lang="en-US" altLang="zh-CN" sz="1400" i="1" dirty="0"/>
              <a:t>.</a:t>
            </a:r>
            <a:r>
              <a:rPr lang="zh-CN" altLang="zh-CN" sz="1400" dirty="0"/>
              <a:t>概率与统计综合题</a:t>
            </a:r>
            <a:r>
              <a:rPr lang="en-US" altLang="zh-CN" sz="1400" dirty="0"/>
              <a:t>,</a:t>
            </a:r>
            <a:r>
              <a:rPr lang="zh-CN" altLang="zh-CN" sz="1400" dirty="0"/>
              <a:t>无论是直接描述还是利用概率分布表、频率分布直方图、茎叶图等给出信息</a:t>
            </a:r>
            <a:r>
              <a:rPr lang="en-US" altLang="zh-CN" sz="1400" dirty="0"/>
              <a:t>,</a:t>
            </a:r>
            <a:r>
              <a:rPr lang="zh-CN" altLang="zh-CN" sz="1400" dirty="0"/>
              <a:t>准确从题中提炼信息是解题的关键</a:t>
            </a:r>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678929433"/>
              </p:ext>
            </p:extLst>
          </p:nvPr>
        </p:nvGraphicFramePr>
        <p:xfrm>
          <a:off x="130141" y="1940162"/>
          <a:ext cx="4360796" cy="2581125"/>
        </p:xfrm>
        <a:graphic>
          <a:graphicData uri="http://schemas.openxmlformats.org/presentationml/2006/ole">
            <mc:AlternateContent xmlns:mc="http://schemas.openxmlformats.org/markup-compatibility/2006">
              <mc:Choice xmlns:v="urn:schemas-microsoft-com:vml" Requires="v">
                <p:oleObj spid="_x0000_s1181745" name="文档" r:id="rId5" imgW="4182878" imgH="2270536" progId="Word.Document.12">
                  <p:embed/>
                </p:oleObj>
              </mc:Choice>
              <mc:Fallback>
                <p:oleObj name="文档" r:id="rId5" imgW="4182878" imgH="2270536" progId="Word.Document.12">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41" y="1940162"/>
                        <a:ext cx="4360796" cy="25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0" name="19SXELSZTL5T9.eps" descr="id:2147513199;FounderCES"/>
          <p:cNvPicPr/>
          <p:nvPr/>
        </p:nvPicPr>
        <p:blipFill>
          <a:blip r:embed="rId7" cstate="print"/>
          <a:stretch>
            <a:fillRect/>
          </a:stretch>
        </p:blipFill>
        <p:spPr>
          <a:xfrm>
            <a:off x="4511885" y="2164647"/>
            <a:ext cx="1912620" cy="1136015"/>
          </a:xfrm>
          <a:prstGeom prst="rect">
            <a:avLst/>
          </a:prstGeom>
        </p:spPr>
      </p:pic>
      <p:graphicFrame>
        <p:nvGraphicFramePr>
          <p:cNvPr id="13" name="对象 12"/>
          <p:cNvGraphicFramePr>
            <a:graphicFrameLocks noChangeAspect="1"/>
          </p:cNvGraphicFramePr>
          <p:nvPr/>
        </p:nvGraphicFramePr>
        <p:xfrm>
          <a:off x="587030" y="4548739"/>
          <a:ext cx="5143500" cy="641350"/>
        </p:xfrm>
        <a:graphic>
          <a:graphicData uri="http://schemas.openxmlformats.org/presentationml/2006/ole">
            <mc:AlternateContent xmlns:mc="http://schemas.openxmlformats.org/markup-compatibility/2006">
              <mc:Choice xmlns:v="urn:schemas-microsoft-com:vml" Requires="v">
                <p:oleObj spid="_x0000_s1181746" name="文档" r:id="rId8" imgW="5143478" imgH="642543" progId="Word.Document.12">
                  <p:embed/>
                </p:oleObj>
              </mc:Choice>
              <mc:Fallback>
                <p:oleObj name="文档" r:id="rId8" imgW="5143478" imgH="642543" progId="Word.Document.12">
                  <p:embed/>
                  <p:pic>
                    <p:nvPicPr>
                      <p:cNvPr id="0"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030" y="4548739"/>
                        <a:ext cx="514350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85662886"/>
              </p:ext>
            </p:extLst>
          </p:nvPr>
        </p:nvGraphicFramePr>
        <p:xfrm>
          <a:off x="467829" y="33638"/>
          <a:ext cx="7488312" cy="4770205"/>
        </p:xfrm>
        <a:graphic>
          <a:graphicData uri="http://schemas.openxmlformats.org/presentationml/2006/ole">
            <mc:AlternateContent xmlns:mc="http://schemas.openxmlformats.org/markup-compatibility/2006">
              <mc:Choice xmlns:v="urn:schemas-microsoft-com:vml" Requires="v">
                <p:oleObj spid="_x0000_s1182747" name="文档" r:id="rId4" imgW="6119364" imgH="3954173" progId="Word.Document.12">
                  <p:embed/>
                </p:oleObj>
              </mc:Choice>
              <mc:Fallback>
                <p:oleObj name="文档" r:id="rId4" imgW="6119364" imgH="3954173" progId="Word.Document.12">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33638"/>
                        <a:ext cx="7488312" cy="4770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11" name=" 28">
            <a:hlinkClick r:id="rId4" action="ppaction://hlinksldjump"/>
          </p:cNvPr>
          <p:cNvSpPr/>
          <p:nvPr/>
        </p:nvSpPr>
        <p:spPr>
          <a:xfrm>
            <a:off x="7909355" y="4053868"/>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3" name="对象 2"/>
          <p:cNvGraphicFramePr>
            <a:graphicFrameLocks noChangeAspect="1"/>
          </p:cNvGraphicFramePr>
          <p:nvPr>
            <p:extLst>
              <p:ext uri="{D42A27DB-BD31-4B8C-83A1-F6EECF244321}">
                <p14:modId xmlns:p14="http://schemas.microsoft.com/office/powerpoint/2010/main" val="4026772330"/>
              </p:ext>
            </p:extLst>
          </p:nvPr>
        </p:nvGraphicFramePr>
        <p:xfrm>
          <a:off x="311150" y="768350"/>
          <a:ext cx="7121525" cy="3424238"/>
        </p:xfrm>
        <a:graphic>
          <a:graphicData uri="http://schemas.openxmlformats.org/presentationml/2006/ole">
            <mc:AlternateContent xmlns:mc="http://schemas.openxmlformats.org/markup-compatibility/2006">
              <mc:Choice xmlns:v="urn:schemas-microsoft-com:vml" Requires="v">
                <p:oleObj spid="_x0000_s1183771" name="文档" r:id="rId5" imgW="6133744" imgH="2956564" progId="Word.Document.12">
                  <p:embed/>
                </p:oleObj>
              </mc:Choice>
              <mc:Fallback>
                <p:oleObj name="文档" r:id="rId5" imgW="6133744" imgH="2956564" progId="Word.Document.12">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50" y="768350"/>
                        <a:ext cx="7121525" cy="342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691835537"/>
              </p:ext>
            </p:extLst>
          </p:nvPr>
        </p:nvGraphicFramePr>
        <p:xfrm>
          <a:off x="467829" y="123648"/>
          <a:ext cx="7920330" cy="4896204"/>
        </p:xfrm>
        <a:graphic>
          <a:graphicData uri="http://schemas.openxmlformats.org/presentationml/2006/ole">
            <mc:AlternateContent xmlns:mc="http://schemas.openxmlformats.org/markup-compatibility/2006">
              <mc:Choice xmlns:v="urn:schemas-microsoft-com:vml" Requires="v">
                <p:oleObj spid="_x0000_s1184795" name="文档" r:id="rId4" imgW="6133744" imgH="3566935" progId="Word.Document.12">
                  <p:embed/>
                </p:oleObj>
              </mc:Choice>
              <mc:Fallback>
                <p:oleObj name="文档" r:id="rId4" imgW="6133744" imgH="3566935" progId="Word.Document.12">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123648"/>
                        <a:ext cx="7920330" cy="4896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3</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878"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概率与统计案例的综合应用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726667" y="4429125"/>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1" name="矩形 50"/>
          <p:cNvSpPr/>
          <p:nvPr/>
        </p:nvSpPr>
        <p:spPr>
          <a:xfrm>
            <a:off x="6459480" y="2988356"/>
            <a:ext cx="2664111" cy="954107"/>
          </a:xfrm>
          <a:prstGeom prst="rect">
            <a:avLst/>
          </a:prstGeom>
          <a:solidFill>
            <a:schemeClr val="accent5">
              <a:lumMod val="60000"/>
              <a:lumOff val="40000"/>
            </a:schemeClr>
          </a:solidFill>
        </p:spPr>
        <p:txBody>
          <a:bodyPr wrap="square">
            <a:spAutoFit/>
          </a:bodyPr>
          <a:lstStyle/>
          <a:p>
            <a:r>
              <a:rPr lang="zh-CN" altLang="zh-CN" sz="1400" i="1" dirty="0"/>
              <a:t>　</a:t>
            </a:r>
            <a:r>
              <a:rPr lang="en-US" altLang="zh-CN" sz="1400" dirty="0"/>
              <a:t>(1)</a:t>
            </a:r>
            <a:r>
              <a:rPr lang="zh-CN" altLang="zh-CN" sz="1400" dirty="0"/>
              <a:t>本题常见的错误是对独立性检验思想理解不深刻</a:t>
            </a:r>
            <a:r>
              <a:rPr lang="en-US" altLang="zh-CN" sz="1400" dirty="0"/>
              <a:t>,</a:t>
            </a:r>
            <a:r>
              <a:rPr lang="zh-CN" altLang="zh-CN" sz="1400" dirty="0"/>
              <a:t>做出错误判定</a:t>
            </a:r>
            <a:r>
              <a:rPr lang="en-US" altLang="zh-CN" sz="1400" i="1" dirty="0"/>
              <a:t>.</a:t>
            </a:r>
            <a:r>
              <a:rPr lang="en-US" altLang="zh-CN" sz="1400" dirty="0"/>
              <a:t>(2)</a:t>
            </a:r>
            <a:r>
              <a:rPr lang="zh-CN" altLang="zh-CN" sz="1400" dirty="0"/>
              <a:t>进行独立性检验时</a:t>
            </a:r>
            <a:r>
              <a:rPr lang="en-US" altLang="zh-CN" sz="1400" dirty="0"/>
              <a:t>,</a:t>
            </a:r>
            <a:r>
              <a:rPr lang="zh-CN" altLang="zh-CN" sz="1400" dirty="0"/>
              <a:t>提出的假设是两者无关</a:t>
            </a:r>
            <a:r>
              <a:rPr lang="en-US" altLang="zh-CN" sz="1400" i="1" dirty="0"/>
              <a:t>.</a:t>
            </a:r>
            <a:endParaRPr lang="zh-CN" altLang="zh-CN" sz="1400" dirty="0"/>
          </a:p>
        </p:txBody>
      </p:sp>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1" name="对象 10"/>
          <p:cNvGraphicFramePr>
            <a:graphicFrameLocks noChangeAspect="1"/>
          </p:cNvGraphicFramePr>
          <p:nvPr/>
        </p:nvGraphicFramePr>
        <p:xfrm>
          <a:off x="155404" y="1893235"/>
          <a:ext cx="6019800" cy="2314200"/>
        </p:xfrm>
        <a:graphic>
          <a:graphicData uri="http://schemas.openxmlformats.org/presentationml/2006/ole">
            <mc:AlternateContent xmlns:mc="http://schemas.openxmlformats.org/markup-compatibility/2006">
              <mc:Choice xmlns:v="urn:schemas-microsoft-com:vml" Requires="v">
                <p:oleObj spid="_x0000_s1185864" name="文档" r:id="rId5" imgW="6119364" imgH="2162523" progId="Word.Document.12">
                  <p:embed/>
                </p:oleObj>
              </mc:Choice>
              <mc:Fallback>
                <p:oleObj name="文档" r:id="rId5" imgW="6119364" imgH="2162523" progId="Word.Document.12">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04" y="1893235"/>
                        <a:ext cx="6019800" cy="231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10323695"/>
              </p:ext>
            </p:extLst>
          </p:nvPr>
        </p:nvGraphicFramePr>
        <p:xfrm>
          <a:off x="5305227" y="1940839"/>
          <a:ext cx="4378985" cy="981688"/>
        </p:xfrm>
        <a:graphic>
          <a:graphicData uri="http://schemas.openxmlformats.org/presentationml/2006/ole">
            <mc:AlternateContent xmlns:mc="http://schemas.openxmlformats.org/markup-compatibility/2006">
              <mc:Choice xmlns:v="urn:schemas-microsoft-com:vml" Requires="v">
                <p:oleObj spid="_x0000_s1185865" name="文档" r:id="rId7" imgW="5273046" imgH="1278235" progId="Word.Document.12">
                  <p:embed/>
                </p:oleObj>
              </mc:Choice>
              <mc:Fallback>
                <p:oleObj name="文档" r:id="rId7" imgW="5273046" imgH="1278235" progId="Word.Document.12">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5227" y="1940839"/>
                        <a:ext cx="4378985" cy="98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914560798"/>
              </p:ext>
            </p:extLst>
          </p:nvPr>
        </p:nvGraphicFramePr>
        <p:xfrm>
          <a:off x="374284" y="4008648"/>
          <a:ext cx="4930944" cy="912621"/>
        </p:xfrm>
        <a:graphic>
          <a:graphicData uri="http://schemas.openxmlformats.org/presentationml/2006/ole">
            <mc:AlternateContent xmlns:mc="http://schemas.openxmlformats.org/markup-compatibility/2006">
              <mc:Choice xmlns:v="urn:schemas-microsoft-com:vml" Requires="v">
                <p:oleObj spid="_x0000_s1185866" name="文档" r:id="rId9" imgW="5273046" imgH="1066939" progId="Word.Document.12">
                  <p:embed/>
                </p:oleObj>
              </mc:Choice>
              <mc:Fallback>
                <p:oleObj name="文档" r:id="rId9" imgW="5273046" imgH="1066939" progId="Word.Document.12">
                  <p:embed/>
                  <p:pic>
                    <p:nvPicPr>
                      <p:cNvPr id="0" name="Picture 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284" y="4008648"/>
                        <a:ext cx="4930944" cy="9126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56533772"/>
              </p:ext>
            </p:extLst>
          </p:nvPr>
        </p:nvGraphicFramePr>
        <p:xfrm>
          <a:off x="251819" y="195651"/>
          <a:ext cx="7663909" cy="4464186"/>
        </p:xfrm>
        <a:graphic>
          <a:graphicData uri="http://schemas.openxmlformats.org/presentationml/2006/ole">
            <mc:AlternateContent xmlns:mc="http://schemas.openxmlformats.org/markup-compatibility/2006">
              <mc:Choice xmlns:v="urn:schemas-microsoft-com:vml" Requires="v">
                <p:oleObj spid="_x0000_s1186847" name="文档" r:id="rId4" imgW="6119364" imgH="3321635" progId="Word.Document.12">
                  <p:embed/>
                </p:oleObj>
              </mc:Choice>
              <mc:Fallback>
                <p:oleObj name="文档" r:id="rId4" imgW="6119364" imgH="3321635" progId="Word.Document.12">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19" y="195651"/>
                        <a:ext cx="7663909" cy="4464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3" name="对象 2"/>
          <p:cNvGraphicFramePr>
            <a:graphicFrameLocks noChangeAspect="1"/>
          </p:cNvGraphicFramePr>
          <p:nvPr>
            <p:extLst>
              <p:ext uri="{D42A27DB-BD31-4B8C-83A1-F6EECF244321}">
                <p14:modId xmlns:p14="http://schemas.microsoft.com/office/powerpoint/2010/main" val="4232198212"/>
              </p:ext>
            </p:extLst>
          </p:nvPr>
        </p:nvGraphicFramePr>
        <p:xfrm>
          <a:off x="249238" y="519113"/>
          <a:ext cx="7470775" cy="4146550"/>
        </p:xfrm>
        <a:graphic>
          <a:graphicData uri="http://schemas.openxmlformats.org/presentationml/2006/ole">
            <mc:AlternateContent xmlns:mc="http://schemas.openxmlformats.org/markup-compatibility/2006">
              <mc:Choice xmlns:v="urn:schemas-microsoft-com:vml" Requires="v">
                <p:oleObj spid="_x0000_s1187868" name="文档" r:id="rId5" imgW="6133744" imgH="3407755" progId="Word.Document.12">
                  <p:embed/>
                </p:oleObj>
              </mc:Choice>
              <mc:Fallback>
                <p:oleObj name="文档" r:id="rId5" imgW="6133744" imgH="3407755" progId="Word.Document.12">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38" y="519113"/>
                        <a:ext cx="7470775" cy="414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73861149"/>
              </p:ext>
            </p:extLst>
          </p:nvPr>
        </p:nvGraphicFramePr>
        <p:xfrm>
          <a:off x="179817" y="195651"/>
          <a:ext cx="7056294" cy="4248177"/>
        </p:xfrm>
        <a:graphic>
          <a:graphicData uri="http://schemas.openxmlformats.org/presentationml/2006/ole">
            <mc:AlternateContent xmlns:mc="http://schemas.openxmlformats.org/markup-compatibility/2006">
              <mc:Choice xmlns:v="urn:schemas-microsoft-com:vml" Requires="v">
                <p:oleObj spid="_x0000_s1188892" name="文档" r:id="rId4" imgW="5096632" imgH="2974973" progId="Word.Document.12">
                  <p:embed/>
                </p:oleObj>
              </mc:Choice>
              <mc:Fallback>
                <p:oleObj name="文档" r:id="rId4" imgW="5096632" imgH="2974973" progId="Word.Document.12">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195651"/>
                        <a:ext cx="7056294" cy="4248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4</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231"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统计与概率的综合应用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36712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1" name="矩形 50"/>
          <p:cNvSpPr/>
          <p:nvPr/>
        </p:nvSpPr>
        <p:spPr>
          <a:xfrm>
            <a:off x="6547597" y="1710485"/>
            <a:ext cx="2664111" cy="2246769"/>
          </a:xfrm>
          <a:prstGeom prst="rect">
            <a:avLst/>
          </a:prstGeom>
          <a:solidFill>
            <a:schemeClr val="accent5">
              <a:lumMod val="60000"/>
              <a:lumOff val="40000"/>
            </a:schemeClr>
          </a:solidFill>
        </p:spPr>
        <p:txBody>
          <a:bodyPr wrap="square">
            <a:spAutoFit/>
          </a:bodyPr>
          <a:lstStyle/>
          <a:p>
            <a:r>
              <a:rPr lang="zh-CN" altLang="zh-CN" sz="1400" i="1" dirty="0"/>
              <a:t>　</a:t>
            </a:r>
            <a:r>
              <a:rPr lang="zh-CN" altLang="zh-CN" sz="1400" dirty="0"/>
              <a:t>二项分布的期望与方差</a:t>
            </a:r>
            <a:r>
              <a:rPr lang="en-US" altLang="zh-CN" sz="1400" i="1" dirty="0"/>
              <a:t>.</a:t>
            </a:r>
            <a:endParaRPr lang="zh-CN" altLang="zh-CN" sz="1400" dirty="0"/>
          </a:p>
          <a:p>
            <a:r>
              <a:rPr lang="en-US" altLang="zh-CN" sz="1400" dirty="0"/>
              <a:t>(1)</a:t>
            </a:r>
            <a:r>
              <a:rPr lang="zh-CN" altLang="zh-CN" sz="1400" dirty="0"/>
              <a:t>如果</a:t>
            </a:r>
            <a:r>
              <a:rPr lang="en-US" altLang="zh-CN" sz="1400" i="1" dirty="0"/>
              <a:t>X~B</a:t>
            </a:r>
            <a:r>
              <a:rPr lang="en-US" altLang="zh-CN" sz="1400" dirty="0"/>
              <a:t>(</a:t>
            </a:r>
            <a:r>
              <a:rPr lang="en-US" altLang="zh-CN" sz="1400" i="1" dirty="0" err="1"/>
              <a:t>n</a:t>
            </a:r>
            <a:r>
              <a:rPr lang="en-US" altLang="zh-CN" sz="1400" dirty="0" err="1"/>
              <a:t>,</a:t>
            </a:r>
            <a:r>
              <a:rPr lang="en-US" altLang="zh-CN" sz="1400" i="1" dirty="0" err="1"/>
              <a:t>p</a:t>
            </a:r>
            <a:r>
              <a:rPr lang="en-US" altLang="zh-CN" sz="1400" dirty="0"/>
              <a:t>),</a:t>
            </a:r>
            <a:r>
              <a:rPr lang="zh-CN" altLang="zh-CN" sz="1400" dirty="0"/>
              <a:t>那么用公式</a:t>
            </a:r>
            <a:r>
              <a:rPr lang="en-US" altLang="zh-CN" sz="1400" i="1" dirty="0"/>
              <a:t>E</a:t>
            </a:r>
            <a:r>
              <a:rPr lang="en-US" altLang="zh-CN" sz="1400" dirty="0"/>
              <a:t>(</a:t>
            </a:r>
            <a:r>
              <a:rPr lang="en-US" altLang="zh-CN" sz="1400" i="1" dirty="0"/>
              <a:t>X</a:t>
            </a:r>
            <a:r>
              <a:rPr lang="en-US" altLang="zh-CN" sz="1400" dirty="0"/>
              <a:t>)</a:t>
            </a:r>
            <a:r>
              <a:rPr lang="en-US" altLang="zh-CN" sz="1400" i="1" dirty="0"/>
              <a:t>=</a:t>
            </a:r>
            <a:r>
              <a:rPr lang="en-US" altLang="zh-CN" sz="1400" i="1" dirty="0" err="1"/>
              <a:t>np</a:t>
            </a:r>
            <a:r>
              <a:rPr lang="en-US" altLang="zh-CN" sz="1400" dirty="0" err="1"/>
              <a:t>;</a:t>
            </a:r>
            <a:r>
              <a:rPr lang="en-US" altLang="zh-CN" sz="1400" i="1" dirty="0" err="1"/>
              <a:t>D</a:t>
            </a:r>
            <a:r>
              <a:rPr lang="en-US" altLang="zh-CN" sz="1400" dirty="0"/>
              <a:t>(</a:t>
            </a:r>
            <a:r>
              <a:rPr lang="en-US" altLang="zh-CN" sz="1400" i="1" dirty="0"/>
              <a:t>X</a:t>
            </a:r>
            <a:r>
              <a:rPr lang="en-US" altLang="zh-CN" sz="1400" dirty="0"/>
              <a:t>)</a:t>
            </a:r>
            <a:r>
              <a:rPr lang="en-US" altLang="zh-CN" sz="1400" i="1" dirty="0"/>
              <a:t>=np</a:t>
            </a:r>
            <a:r>
              <a:rPr lang="en-US" altLang="zh-CN" sz="1400" dirty="0"/>
              <a:t>(1</a:t>
            </a:r>
            <a:r>
              <a:rPr lang="en-US" altLang="zh-CN" sz="1400" i="1" dirty="0"/>
              <a:t>-p</a:t>
            </a:r>
            <a:r>
              <a:rPr lang="en-US" altLang="zh-CN" sz="1400" dirty="0"/>
              <a:t>)</a:t>
            </a:r>
            <a:r>
              <a:rPr lang="zh-CN" altLang="zh-CN" sz="1400" dirty="0"/>
              <a:t>求解</a:t>
            </a:r>
            <a:r>
              <a:rPr lang="en-US" altLang="zh-CN" sz="1400" dirty="0"/>
              <a:t>,</a:t>
            </a:r>
            <a:r>
              <a:rPr lang="zh-CN" altLang="zh-CN" sz="1400" dirty="0"/>
              <a:t>可大大减少计算量</a:t>
            </a:r>
            <a:r>
              <a:rPr lang="en-US" altLang="zh-CN" sz="1400" i="1" dirty="0"/>
              <a:t>.</a:t>
            </a:r>
            <a:endParaRPr lang="zh-CN" altLang="zh-CN" sz="1400" dirty="0"/>
          </a:p>
          <a:p>
            <a:r>
              <a:rPr lang="en-US" altLang="zh-CN" sz="1400" dirty="0"/>
              <a:t>(2)</a:t>
            </a:r>
            <a:r>
              <a:rPr lang="zh-CN" altLang="zh-CN" sz="1400" dirty="0"/>
              <a:t>有些随机变量虽然不服从二项分布</a:t>
            </a:r>
            <a:r>
              <a:rPr lang="en-US" altLang="zh-CN" sz="1400" dirty="0"/>
              <a:t>,</a:t>
            </a:r>
            <a:r>
              <a:rPr lang="zh-CN" altLang="zh-CN" sz="1400" dirty="0"/>
              <a:t>但与之具有线性关系的另一随机变量服从二项分布</a:t>
            </a:r>
            <a:r>
              <a:rPr lang="en-US" altLang="zh-CN" sz="1400" dirty="0"/>
              <a:t>,</a:t>
            </a:r>
            <a:r>
              <a:rPr lang="zh-CN" altLang="zh-CN" sz="1400" dirty="0"/>
              <a:t>这时</a:t>
            </a:r>
            <a:r>
              <a:rPr lang="en-US" altLang="zh-CN" sz="1400" dirty="0"/>
              <a:t>,</a:t>
            </a:r>
            <a:r>
              <a:rPr lang="zh-CN" altLang="zh-CN" sz="1400" dirty="0"/>
              <a:t>可以综合应用</a:t>
            </a:r>
            <a:r>
              <a:rPr lang="en-US" altLang="zh-CN" sz="1400" i="1" dirty="0"/>
              <a:t>E</a:t>
            </a:r>
            <a:r>
              <a:rPr lang="en-US" altLang="zh-CN" sz="1400" dirty="0"/>
              <a:t>(</a:t>
            </a:r>
            <a:r>
              <a:rPr lang="en-US" altLang="zh-CN" sz="1400" i="1" dirty="0" err="1"/>
              <a:t>aX+b</a:t>
            </a:r>
            <a:r>
              <a:rPr lang="en-US" altLang="zh-CN" sz="1400" dirty="0"/>
              <a:t>)</a:t>
            </a:r>
            <a:r>
              <a:rPr lang="en-US" altLang="zh-CN" sz="1400" i="1" dirty="0"/>
              <a:t>=</a:t>
            </a:r>
            <a:r>
              <a:rPr lang="en-US" altLang="zh-CN" sz="1400" i="1" dirty="0" err="1"/>
              <a:t>aE</a:t>
            </a:r>
            <a:r>
              <a:rPr lang="en-US" altLang="zh-CN" sz="1400" dirty="0"/>
              <a:t>(</a:t>
            </a:r>
            <a:r>
              <a:rPr lang="en-US" altLang="zh-CN" sz="1400" i="1" dirty="0"/>
              <a:t>X</a:t>
            </a:r>
            <a:r>
              <a:rPr lang="en-US" altLang="zh-CN" sz="1400" dirty="0"/>
              <a:t>)</a:t>
            </a:r>
            <a:r>
              <a:rPr lang="en-US" altLang="zh-CN" sz="1400" i="1" dirty="0"/>
              <a:t>+b</a:t>
            </a:r>
            <a:r>
              <a:rPr lang="zh-CN" altLang="zh-CN" sz="1400" dirty="0"/>
              <a:t>以及</a:t>
            </a:r>
            <a:r>
              <a:rPr lang="en-US" altLang="zh-CN" sz="1400" i="1" dirty="0"/>
              <a:t>E</a:t>
            </a:r>
            <a:r>
              <a:rPr lang="en-US" altLang="zh-CN" sz="1400" dirty="0"/>
              <a:t>(</a:t>
            </a:r>
            <a:r>
              <a:rPr lang="en-US" altLang="zh-CN" sz="1400" i="1" dirty="0"/>
              <a:t>X</a:t>
            </a:r>
            <a:r>
              <a:rPr lang="en-US" altLang="zh-CN" sz="1400" dirty="0"/>
              <a:t>)</a:t>
            </a:r>
            <a:r>
              <a:rPr lang="en-US" altLang="zh-CN" sz="1400" i="1" dirty="0"/>
              <a:t>=np</a:t>
            </a:r>
            <a:r>
              <a:rPr lang="zh-CN" altLang="zh-CN" sz="1400" dirty="0"/>
              <a:t>求出</a:t>
            </a:r>
            <a:r>
              <a:rPr lang="en-US" altLang="zh-CN" sz="1400" i="1" dirty="0"/>
              <a:t>E</a:t>
            </a:r>
            <a:r>
              <a:rPr lang="en-US" altLang="zh-CN" sz="1400" dirty="0"/>
              <a:t>(</a:t>
            </a:r>
            <a:r>
              <a:rPr lang="en-US" altLang="zh-CN" sz="1400" i="1" dirty="0" err="1"/>
              <a:t>aX+b</a:t>
            </a:r>
            <a:r>
              <a:rPr lang="en-US" altLang="zh-CN" sz="1400" dirty="0"/>
              <a:t>),</a:t>
            </a:r>
            <a:r>
              <a:rPr lang="zh-CN" altLang="zh-CN" sz="1400" dirty="0"/>
              <a:t>同样还可求出</a:t>
            </a:r>
            <a:r>
              <a:rPr lang="en-US" altLang="zh-CN" sz="1400" i="1" dirty="0"/>
              <a:t>D</a:t>
            </a:r>
            <a:r>
              <a:rPr lang="en-US" altLang="zh-CN" sz="1400" dirty="0"/>
              <a:t>(</a:t>
            </a:r>
            <a:r>
              <a:rPr lang="en-US" altLang="zh-CN" sz="1400" i="1" dirty="0" err="1"/>
              <a:t>aX+b</a:t>
            </a:r>
            <a:r>
              <a:rPr lang="en-US" altLang="zh-CN" sz="1400" dirty="0"/>
              <a:t>)</a:t>
            </a:r>
            <a:r>
              <a:rPr lang="en-US" altLang="zh-CN" sz="1400" i="1" dirty="0"/>
              <a:t>.</a:t>
            </a:r>
            <a:endParaRPr lang="zh-CN" altLang="zh-CN" sz="1400" dirty="0"/>
          </a:p>
        </p:txBody>
      </p:sp>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0" name="对象 9"/>
          <p:cNvGraphicFramePr>
            <a:graphicFrameLocks noChangeAspect="1"/>
          </p:cNvGraphicFramePr>
          <p:nvPr/>
        </p:nvGraphicFramePr>
        <p:xfrm>
          <a:off x="150103" y="1980861"/>
          <a:ext cx="5850049" cy="2916585"/>
        </p:xfrm>
        <a:graphic>
          <a:graphicData uri="http://schemas.openxmlformats.org/presentationml/2006/ole">
            <mc:AlternateContent xmlns:mc="http://schemas.openxmlformats.org/markup-compatibility/2006">
              <mc:Choice xmlns:v="urn:schemas-microsoft-com:vml" Requires="v">
                <p:oleObj spid="_x0000_s1189914" name="文档" r:id="rId5" imgW="5643245" imgH="2813802" progId="Word.Document.12">
                  <p:embed/>
                </p:oleObj>
              </mc:Choice>
              <mc:Fallback>
                <p:oleObj name="文档" r:id="rId5" imgW="5643245" imgH="2813802" progId="Word.Document.12">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03" y="1980861"/>
                        <a:ext cx="5850049" cy="29165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45473" name="Object 1"/>
          <p:cNvGraphicFramePr>
            <a:graphicFrameLocks noChangeAspect="1"/>
          </p:cNvGraphicFramePr>
          <p:nvPr/>
        </p:nvGraphicFramePr>
        <p:xfrm>
          <a:off x="323850" y="2208213"/>
          <a:ext cx="8574088" cy="1036637"/>
        </p:xfrm>
        <a:graphic>
          <a:graphicData uri="http://schemas.openxmlformats.org/presentationml/2006/ole">
            <mc:AlternateContent xmlns:mc="http://schemas.openxmlformats.org/markup-compatibility/2006">
              <mc:Choice xmlns:v="urn:schemas-microsoft-com:vml" Requires="v">
                <p:oleObj spid="_x0000_s745511" name="Microsoft Office Word 文档" r:id="rId5" imgW="8578067" imgH="1043334" progId="Word.Document.12">
                  <p:embed/>
                </p:oleObj>
              </mc:Choice>
              <mc:Fallback>
                <p:oleObj name="Microsoft Office Word 文档" r:id="rId5" imgW="8578067" imgH="1043334" progId="Word.Document.12">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208213"/>
                        <a:ext cx="857408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251820" y="1563708"/>
            <a:ext cx="2549096" cy="400110"/>
          </a:xfrm>
          <a:prstGeom prst="rect">
            <a:avLst/>
          </a:prstGeom>
        </p:spPr>
        <p:txBody>
          <a:bodyPr wrap="none">
            <a:spAutoFit/>
          </a:bodyPr>
          <a:lstStyle/>
          <a:p>
            <a:r>
              <a:rPr lang="en-US" altLang="zh-CN" sz="2000" dirty="0"/>
              <a:t>4</a:t>
            </a:r>
            <a:r>
              <a:rPr lang="en-US" altLang="zh-CN" sz="2000" i="1" dirty="0"/>
              <a:t>.</a:t>
            </a:r>
            <a:r>
              <a:rPr lang="zh-CN" altLang="zh-CN" sz="2000" dirty="0"/>
              <a:t>如何进行回归分析</a:t>
            </a:r>
            <a:r>
              <a:rPr lang="en-US" altLang="zh-CN" sz="2000" dirty="0"/>
              <a:t>?</a:t>
            </a:r>
            <a:endParaRPr lang="zh-CN" altLang="zh-CN" sz="2000" dirty="0"/>
          </a:p>
        </p:txBody>
      </p:sp>
      <p:sp>
        <p:nvSpPr>
          <p:cNvPr id="55" name="矩形 54"/>
          <p:cNvSpPr/>
          <p:nvPr/>
        </p:nvSpPr>
        <p:spPr>
          <a:xfrm>
            <a:off x="395826" y="2859762"/>
            <a:ext cx="6984291" cy="1477328"/>
          </a:xfrm>
          <a:prstGeom prst="rect">
            <a:avLst/>
          </a:prstGeom>
        </p:spPr>
        <p:txBody>
          <a:bodyPr wrap="square">
            <a:spAutoFit/>
          </a:bodyPr>
          <a:lstStyle/>
          <a:p>
            <a:r>
              <a:rPr lang="zh-CN" altLang="zh-CN" dirty="0">
                <a:solidFill>
                  <a:srgbClr val="0000FF"/>
                </a:solidFill>
              </a:rPr>
              <a:t>当</a:t>
            </a:r>
            <a:r>
              <a:rPr lang="en-US" altLang="zh-CN" i="1" dirty="0">
                <a:solidFill>
                  <a:srgbClr val="0000FF"/>
                </a:solidFill>
              </a:rPr>
              <a:t>r&gt;</a:t>
            </a:r>
            <a:r>
              <a:rPr lang="en-US" altLang="zh-CN" dirty="0">
                <a:solidFill>
                  <a:srgbClr val="0000FF"/>
                </a:solidFill>
              </a:rPr>
              <a:t>0</a:t>
            </a:r>
            <a:r>
              <a:rPr lang="zh-CN" altLang="zh-CN" dirty="0">
                <a:solidFill>
                  <a:srgbClr val="0000FF"/>
                </a:solidFill>
              </a:rPr>
              <a:t>时</a:t>
            </a:r>
            <a:r>
              <a:rPr lang="en-US" altLang="zh-CN" dirty="0">
                <a:solidFill>
                  <a:srgbClr val="0000FF"/>
                </a:solidFill>
              </a:rPr>
              <a:t>,</a:t>
            </a:r>
            <a:r>
              <a:rPr lang="zh-CN" altLang="zh-CN" dirty="0">
                <a:solidFill>
                  <a:srgbClr val="0000FF"/>
                </a:solidFill>
              </a:rPr>
              <a:t>表明两个变量正相关</a:t>
            </a:r>
            <a:r>
              <a:rPr lang="en-US" altLang="zh-CN" dirty="0">
                <a:solidFill>
                  <a:srgbClr val="0000FF"/>
                </a:solidFill>
              </a:rPr>
              <a:t>;</a:t>
            </a:r>
            <a:endParaRPr lang="zh-CN" altLang="zh-CN" dirty="0">
              <a:solidFill>
                <a:srgbClr val="0000FF"/>
              </a:solidFill>
            </a:endParaRPr>
          </a:p>
          <a:p>
            <a:r>
              <a:rPr lang="zh-CN" altLang="zh-CN" dirty="0">
                <a:solidFill>
                  <a:srgbClr val="0000FF"/>
                </a:solidFill>
              </a:rPr>
              <a:t>当</a:t>
            </a:r>
            <a:r>
              <a:rPr lang="en-US" altLang="zh-CN" i="1" dirty="0">
                <a:solidFill>
                  <a:srgbClr val="0000FF"/>
                </a:solidFill>
              </a:rPr>
              <a:t>r&lt;</a:t>
            </a:r>
            <a:r>
              <a:rPr lang="en-US" altLang="zh-CN" dirty="0">
                <a:solidFill>
                  <a:srgbClr val="0000FF"/>
                </a:solidFill>
              </a:rPr>
              <a:t>0</a:t>
            </a:r>
            <a:r>
              <a:rPr lang="zh-CN" altLang="zh-CN" dirty="0">
                <a:solidFill>
                  <a:srgbClr val="0000FF"/>
                </a:solidFill>
              </a:rPr>
              <a:t>时</a:t>
            </a:r>
            <a:r>
              <a:rPr lang="en-US" altLang="zh-CN" dirty="0">
                <a:solidFill>
                  <a:srgbClr val="0000FF"/>
                </a:solidFill>
              </a:rPr>
              <a:t>,</a:t>
            </a:r>
            <a:r>
              <a:rPr lang="zh-CN" altLang="zh-CN" dirty="0">
                <a:solidFill>
                  <a:srgbClr val="0000FF"/>
                </a:solidFill>
              </a:rPr>
              <a:t>表明两个变量负相关</a:t>
            </a:r>
            <a:r>
              <a:rPr lang="en-US" altLang="zh-CN" i="1" dirty="0">
                <a:solidFill>
                  <a:srgbClr val="0000FF"/>
                </a:solidFill>
              </a:rPr>
              <a:t>.</a:t>
            </a:r>
            <a:endParaRPr lang="zh-CN" altLang="zh-CN" dirty="0">
              <a:solidFill>
                <a:srgbClr val="0000FF"/>
              </a:solidFill>
            </a:endParaRPr>
          </a:p>
          <a:p>
            <a:r>
              <a:rPr lang="en-US" altLang="zh-CN" i="1" dirty="0">
                <a:solidFill>
                  <a:srgbClr val="0000FF"/>
                </a:solidFill>
              </a:rPr>
              <a:t>r</a:t>
            </a:r>
            <a:r>
              <a:rPr lang="zh-CN" altLang="zh-CN" dirty="0">
                <a:solidFill>
                  <a:srgbClr val="0000FF"/>
                </a:solidFill>
              </a:rPr>
              <a:t>的绝对值越接近于</a:t>
            </a:r>
            <a:r>
              <a:rPr lang="en-US" altLang="zh-CN" dirty="0">
                <a:solidFill>
                  <a:srgbClr val="0000FF"/>
                </a:solidFill>
              </a:rPr>
              <a:t>1,</a:t>
            </a:r>
            <a:r>
              <a:rPr lang="zh-CN" altLang="zh-CN" dirty="0">
                <a:solidFill>
                  <a:srgbClr val="0000FF"/>
                </a:solidFill>
              </a:rPr>
              <a:t>表明两个变量的线性相关性越强</a:t>
            </a:r>
            <a:r>
              <a:rPr lang="en-US" altLang="zh-CN" i="1" dirty="0">
                <a:solidFill>
                  <a:srgbClr val="0000FF"/>
                </a:solidFill>
              </a:rPr>
              <a:t>.r</a:t>
            </a:r>
            <a:r>
              <a:rPr lang="zh-CN" altLang="zh-CN" dirty="0">
                <a:solidFill>
                  <a:srgbClr val="0000FF"/>
                </a:solidFill>
              </a:rPr>
              <a:t>的绝对值越接近于</a:t>
            </a:r>
            <a:r>
              <a:rPr lang="en-US" altLang="zh-CN" dirty="0">
                <a:solidFill>
                  <a:srgbClr val="0000FF"/>
                </a:solidFill>
              </a:rPr>
              <a:t>0,</a:t>
            </a:r>
            <a:r>
              <a:rPr lang="zh-CN" altLang="zh-CN" dirty="0">
                <a:solidFill>
                  <a:srgbClr val="0000FF"/>
                </a:solidFill>
              </a:rPr>
              <a:t>表明两个变量之间的线性相关性越弱</a:t>
            </a:r>
            <a:r>
              <a:rPr lang="en-US" altLang="zh-CN" i="1" dirty="0">
                <a:solidFill>
                  <a:srgbClr val="0000FF"/>
                </a:solidFill>
              </a:rPr>
              <a:t>.</a:t>
            </a:r>
            <a:r>
              <a:rPr lang="zh-CN" altLang="zh-CN" dirty="0">
                <a:solidFill>
                  <a:srgbClr val="0000FF"/>
                </a:solidFill>
              </a:rPr>
              <a:t>通常当</a:t>
            </a:r>
            <a:r>
              <a:rPr lang="en-US" altLang="zh-CN" i="1" dirty="0">
                <a:solidFill>
                  <a:srgbClr val="0000FF"/>
                </a:solidFill>
              </a:rPr>
              <a:t>|r|</a:t>
            </a:r>
            <a:r>
              <a:rPr lang="zh-CN" altLang="zh-CN" dirty="0">
                <a:solidFill>
                  <a:srgbClr val="0000FF"/>
                </a:solidFill>
              </a:rPr>
              <a:t>大于</a:t>
            </a:r>
            <a:r>
              <a:rPr lang="en-US" altLang="zh-CN" dirty="0">
                <a:solidFill>
                  <a:srgbClr val="0000FF"/>
                </a:solidFill>
              </a:rPr>
              <a:t>0</a:t>
            </a:r>
            <a:r>
              <a:rPr lang="en-US" altLang="zh-CN" i="1" dirty="0">
                <a:solidFill>
                  <a:srgbClr val="0000FF"/>
                </a:solidFill>
              </a:rPr>
              <a:t>.</a:t>
            </a:r>
            <a:r>
              <a:rPr lang="en-US" altLang="zh-CN" dirty="0">
                <a:solidFill>
                  <a:srgbClr val="0000FF"/>
                </a:solidFill>
              </a:rPr>
              <a:t>75</a:t>
            </a:r>
            <a:r>
              <a:rPr lang="zh-CN" altLang="zh-CN" dirty="0">
                <a:solidFill>
                  <a:srgbClr val="0000FF"/>
                </a:solidFill>
              </a:rPr>
              <a:t>时</a:t>
            </a:r>
            <a:r>
              <a:rPr lang="en-US" altLang="zh-CN" dirty="0">
                <a:solidFill>
                  <a:srgbClr val="0000FF"/>
                </a:solidFill>
              </a:rPr>
              <a:t>,</a:t>
            </a:r>
            <a:r>
              <a:rPr lang="zh-CN" altLang="zh-CN" dirty="0">
                <a:solidFill>
                  <a:srgbClr val="0000FF"/>
                </a:solidFill>
              </a:rPr>
              <a:t>认为两个变量有很强的线性相关性</a:t>
            </a:r>
            <a:r>
              <a:rPr lang="en-US" altLang="zh-CN" i="1" dirty="0">
                <a:solidFill>
                  <a:srgbClr val="0000FF"/>
                </a:solidFill>
              </a:rPr>
              <a:t>.</a:t>
            </a:r>
            <a:endParaRPr lang="zh-CN" altLang="zh-CN" dirty="0">
              <a:solidFill>
                <a:srgbClr val="0000FF"/>
              </a:solidFill>
            </a:endParaRPr>
          </a:p>
        </p:txBody>
      </p:sp>
      <p:sp>
        <p:nvSpPr>
          <p:cNvPr id="56" name="矩形 55"/>
          <p:cNvSpPr/>
          <p:nvPr/>
        </p:nvSpPr>
        <p:spPr>
          <a:xfrm>
            <a:off x="253797" y="2571750"/>
            <a:ext cx="1366080" cy="369332"/>
          </a:xfrm>
          <a:prstGeom prst="rect">
            <a:avLst/>
          </a:prstGeom>
        </p:spPr>
        <p:txBody>
          <a:bodyPr wrap="none">
            <a:spAutoFit/>
          </a:bodyPr>
          <a:lstStyle/>
          <a:p>
            <a:r>
              <a:rPr lang="en-US" altLang="zh-CN" dirty="0">
                <a:solidFill>
                  <a:srgbClr val="0000FF"/>
                </a:solidFill>
              </a:rPr>
              <a:t>(3)</a:t>
            </a:r>
            <a:r>
              <a:rPr lang="zh-CN" altLang="zh-CN" dirty="0">
                <a:solidFill>
                  <a:srgbClr val="0000FF"/>
                </a:solidFill>
              </a:rPr>
              <a:t>相关系数</a:t>
            </a:r>
          </a:p>
        </p:txBody>
      </p:sp>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76401328"/>
              </p:ext>
            </p:extLst>
          </p:nvPr>
        </p:nvGraphicFramePr>
        <p:xfrm>
          <a:off x="395826" y="195651"/>
          <a:ext cx="8064336" cy="5328221"/>
        </p:xfrm>
        <a:graphic>
          <a:graphicData uri="http://schemas.openxmlformats.org/presentationml/2006/ole">
            <mc:AlternateContent xmlns:mc="http://schemas.openxmlformats.org/markup-compatibility/2006">
              <mc:Choice xmlns:v="urn:schemas-microsoft-com:vml" Requires="v">
                <p:oleObj spid="_x0000_s1190939" name="文档" r:id="rId4" imgW="6133744" imgH="3562243" progId="Word.Document.12">
                  <p:embed/>
                </p:oleObj>
              </mc:Choice>
              <mc:Fallback>
                <p:oleObj name="文档" r:id="rId4" imgW="6133744" imgH="3562243" progId="Word.Document.12">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26" y="195651"/>
                        <a:ext cx="8064336" cy="5328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extLst>
              <p:ext uri="{D42A27DB-BD31-4B8C-83A1-F6EECF244321}">
                <p14:modId xmlns:p14="http://schemas.microsoft.com/office/powerpoint/2010/main" val="4012085485"/>
              </p:ext>
            </p:extLst>
          </p:nvPr>
        </p:nvGraphicFramePr>
        <p:xfrm>
          <a:off x="292489" y="555665"/>
          <a:ext cx="8383682" cy="4104172"/>
        </p:xfrm>
        <a:graphic>
          <a:graphicData uri="http://schemas.openxmlformats.org/presentationml/2006/ole">
            <mc:AlternateContent xmlns:mc="http://schemas.openxmlformats.org/markup-compatibility/2006">
              <mc:Choice xmlns:v="urn:schemas-microsoft-com:vml" Requires="v">
                <p:oleObj spid="_x0000_s1191966" name="文档" r:id="rId5" imgW="6119364" imgH="2314260" progId="Word.Document.12">
                  <p:embed/>
                </p:oleObj>
              </mc:Choice>
              <mc:Fallback>
                <p:oleObj name="文档" r:id="rId5" imgW="6119364" imgH="2314260" progId="Word.Document.12">
                  <p:embed/>
                  <p:pic>
                    <p:nvPicPr>
                      <p:cNvPr id="0"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9" y="555665"/>
                        <a:ext cx="8383682" cy="4104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330563957"/>
              </p:ext>
            </p:extLst>
          </p:nvPr>
        </p:nvGraphicFramePr>
        <p:xfrm>
          <a:off x="467829" y="555666"/>
          <a:ext cx="8352348" cy="6168875"/>
        </p:xfrm>
        <a:graphic>
          <a:graphicData uri="http://schemas.openxmlformats.org/presentationml/2006/ole">
            <mc:AlternateContent xmlns:mc="http://schemas.openxmlformats.org/markup-compatibility/2006">
              <mc:Choice xmlns:v="urn:schemas-microsoft-com:vml" Requires="v">
                <p:oleObj spid="_x0000_s1197080" name="文档" r:id="rId4" imgW="6133744" imgH="4459932" progId="Word.Document.12">
                  <p:embed/>
                </p:oleObj>
              </mc:Choice>
              <mc:Fallback>
                <p:oleObj name="文档" r:id="rId4" imgW="6133744" imgH="4459932" progId="Word.Document.12">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555666"/>
                        <a:ext cx="8352348" cy="616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26"/>
          <p:cNvSpPr txBox="1"/>
          <p:nvPr/>
        </p:nvSpPr>
        <p:spPr>
          <a:xfrm>
            <a:off x="10609263" y="6383338"/>
            <a:ext cx="877887" cy="368300"/>
          </a:xfrm>
          <a:prstGeom prst="rect">
            <a:avLst/>
          </a:prstGeom>
          <a:noFill/>
          <a:ln w="9525">
            <a:noFill/>
          </a:ln>
        </p:spPr>
        <p:txBody>
          <a:bodyPr wrap="none" anchor="t">
            <a:spAutoFit/>
          </a:bodyPr>
          <a:lstStyle/>
          <a:p>
            <a:r>
              <a:rPr lang="zh-CN" altLang="en-US" dirty="0">
                <a:latin typeface="Calibri" panose="020F0502020204030204" pitchFamily="34" charset="0"/>
                <a:ea typeface="宋体" panose="02010600030101010101" pitchFamily="2" charset="-122"/>
              </a:rPr>
              <a:t>延时符</a:t>
            </a:r>
          </a:p>
        </p:txBody>
      </p:sp>
      <p:grpSp>
        <p:nvGrpSpPr>
          <p:cNvPr id="28" name="组合 27"/>
          <p:cNvGrpSpPr/>
          <p:nvPr/>
        </p:nvGrpSpPr>
        <p:grpSpPr>
          <a:xfrm>
            <a:off x="2454435" y="1563638"/>
            <a:ext cx="1197175" cy="1197175"/>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1" name="TextBox 30"/>
          <p:cNvSpPr txBox="1"/>
          <p:nvPr/>
        </p:nvSpPr>
        <p:spPr>
          <a:xfrm>
            <a:off x="2411413" y="1822450"/>
            <a:ext cx="1257300" cy="677863"/>
          </a:xfrm>
          <a:prstGeom prst="rect">
            <a:avLst/>
          </a:prstGeom>
          <a:noFill/>
          <a:ln w="9525">
            <a:noFill/>
          </a:ln>
        </p:spPr>
        <p:txBody>
          <a:bodyPr wrap="square" lIns="0" tIns="0" rIns="0" bIns="0" anchor="t">
            <a:spAutoFit/>
          </a:bodyPr>
          <a:lstStyle/>
          <a:p>
            <a:pPr algn="ctr"/>
            <a:r>
              <a:rPr lang="zh-CN" altLang="en-US" sz="4400" b="1" dirty="0">
                <a:solidFill>
                  <a:schemeClr val="accent2"/>
                </a:solidFill>
                <a:latin typeface="微软雅黑" panose="020B0503020204020204" pitchFamily="34" charset="-122"/>
                <a:ea typeface="微软雅黑" panose="020B0503020204020204" pitchFamily="34" charset="-122"/>
              </a:rPr>
              <a:t>谢</a:t>
            </a:r>
          </a:p>
        </p:txBody>
      </p:sp>
      <p:grpSp>
        <p:nvGrpSpPr>
          <p:cNvPr id="32" name="组合 31"/>
          <p:cNvGrpSpPr/>
          <p:nvPr/>
        </p:nvGrpSpPr>
        <p:grpSpPr>
          <a:xfrm>
            <a:off x="3462549" y="1563638"/>
            <a:ext cx="1197175" cy="1197175"/>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6" name="TextBox 35"/>
          <p:cNvSpPr txBox="1"/>
          <p:nvPr/>
        </p:nvSpPr>
        <p:spPr>
          <a:xfrm>
            <a:off x="3419475" y="1822450"/>
            <a:ext cx="1257300" cy="677863"/>
          </a:xfrm>
          <a:prstGeom prst="rect">
            <a:avLst/>
          </a:prstGeom>
          <a:noFill/>
        </p:spPr>
        <p:txBody>
          <a:bodyPr wrap="square" lIns="0" tIns="0" rIns="0" bIns="0" rtlCol="0">
            <a:spAutoFit/>
          </a:bodyPr>
          <a:lstStyle/>
          <a:p>
            <a:pPr algn="ctr"/>
            <a:r>
              <a:rPr lang="zh-CN" altLang="en-US" sz="4400" b="1" noProof="1">
                <a:solidFill>
                  <a:schemeClr val="accent3"/>
                </a:solidFill>
                <a:latin typeface="微软雅黑" panose="020B0503020204020204" pitchFamily="34" charset="-122"/>
                <a:ea typeface="微软雅黑" panose="020B0503020204020204" pitchFamily="34" charset="-122"/>
                <a:cs typeface="+mn-cs"/>
              </a:rPr>
              <a:t>谢</a:t>
            </a:r>
            <a:endParaRPr lang="zh-CN" altLang="en-US" sz="4400" b="1" noProof="1">
              <a:solidFill>
                <a:schemeClr val="accent3"/>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98652" y="1563638"/>
            <a:ext cx="1197175" cy="1197175"/>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46" name="TextBox 45"/>
          <p:cNvSpPr txBox="1"/>
          <p:nvPr/>
        </p:nvSpPr>
        <p:spPr>
          <a:xfrm>
            <a:off x="4356100" y="1822450"/>
            <a:ext cx="1257300" cy="677863"/>
          </a:xfrm>
          <a:prstGeom prst="rect">
            <a:avLst/>
          </a:prstGeom>
          <a:noFill/>
        </p:spPr>
        <p:txBody>
          <a:bodyPr wrap="square" lIns="0" tIns="0" rIns="0" bIns="0" rtlCol="0">
            <a:spAutoFit/>
          </a:bodyPr>
          <a:lstStyle/>
          <a:p>
            <a:pPr algn="ctr"/>
            <a:r>
              <a:rPr lang="zh-CN" altLang="en-US" sz="4400" b="1" noProof="1">
                <a:solidFill>
                  <a:schemeClr val="accent4"/>
                </a:solidFill>
                <a:latin typeface="微软雅黑" panose="020B0503020204020204" pitchFamily="34" charset="-122"/>
                <a:ea typeface="微软雅黑" panose="020B0503020204020204" pitchFamily="34" charset="-122"/>
                <a:cs typeface="+mn-cs"/>
              </a:rPr>
              <a:t>观</a:t>
            </a:r>
            <a:endParaRPr lang="zh-CN" altLang="en-US" sz="4400" b="1" noProof="1">
              <a:solidFill>
                <a:schemeClr val="accent4"/>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5406765" y="1563638"/>
            <a:ext cx="1197175" cy="1197175"/>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50" name="TextBox 49"/>
          <p:cNvSpPr txBox="1"/>
          <p:nvPr/>
        </p:nvSpPr>
        <p:spPr>
          <a:xfrm>
            <a:off x="5364163" y="1822450"/>
            <a:ext cx="1257300" cy="677863"/>
          </a:xfrm>
          <a:prstGeom prst="rect">
            <a:avLst/>
          </a:prstGeom>
          <a:noFill/>
        </p:spPr>
        <p:txBody>
          <a:bodyPr wrap="square" lIns="0" tIns="0" rIns="0" bIns="0" rtlCol="0">
            <a:spAutoFit/>
          </a:bodyPr>
          <a:lstStyle/>
          <a:p>
            <a:pPr algn="ctr"/>
            <a:r>
              <a:rPr lang="zh-CN" altLang="en-US" sz="4400" b="1" noProof="1">
                <a:solidFill>
                  <a:schemeClr val="accent5"/>
                </a:solidFill>
                <a:latin typeface="微软雅黑" panose="020B0503020204020204" pitchFamily="34" charset="-122"/>
                <a:ea typeface="微软雅黑" panose="020B0503020204020204" pitchFamily="34" charset="-122"/>
                <a:cs typeface="+mn-cs"/>
              </a:rPr>
              <a:t>赏</a:t>
            </a:r>
            <a:endParaRPr lang="zh-CN" altLang="en-US" sz="4400" b="1" noProof="1">
              <a:solidFill>
                <a:schemeClr val="accent5"/>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49569" name="Object 1"/>
          <p:cNvGraphicFramePr>
            <a:graphicFrameLocks noChangeAspect="1"/>
          </p:cNvGraphicFramePr>
          <p:nvPr/>
        </p:nvGraphicFramePr>
        <p:xfrm>
          <a:off x="683838" y="2067729"/>
          <a:ext cx="6912288" cy="1728072"/>
        </p:xfrm>
        <a:graphic>
          <a:graphicData uri="http://schemas.openxmlformats.org/presentationml/2006/ole">
            <mc:AlternateContent xmlns:mc="http://schemas.openxmlformats.org/markup-compatibility/2006">
              <mc:Choice xmlns:v="urn:schemas-microsoft-com:vml" Requires="v">
                <p:oleObj spid="_x0000_s749607" name="Microsoft Office Word 文档" r:id="rId5" imgW="6121660" imgH="1265367" progId="Word.Document.12">
                  <p:embed/>
                </p:oleObj>
              </mc:Choice>
              <mc:Fallback>
                <p:oleObj name="Microsoft Office Word 文档" r:id="rId5" imgW="6121660" imgH="1265367" progId="Word.Document.12">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38" y="2067729"/>
                        <a:ext cx="6912288" cy="172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251820" y="1635711"/>
            <a:ext cx="3831498" cy="400110"/>
          </a:xfrm>
          <a:prstGeom prst="rect">
            <a:avLst/>
          </a:prstGeom>
        </p:spPr>
        <p:txBody>
          <a:bodyPr wrap="none">
            <a:spAutoFit/>
          </a:bodyPr>
          <a:lstStyle/>
          <a:p>
            <a:r>
              <a:rPr lang="en-US" altLang="zh-CN" sz="2000" dirty="0"/>
              <a:t>5</a:t>
            </a:r>
            <a:r>
              <a:rPr lang="en-US" altLang="zh-CN" sz="2000" i="1" dirty="0"/>
              <a:t>.</a:t>
            </a:r>
            <a:r>
              <a:rPr lang="zh-CN" altLang="zh-CN" sz="2000" dirty="0"/>
              <a:t>独立性检验的一般步骤是什么</a:t>
            </a:r>
            <a:r>
              <a:rPr lang="en-US" altLang="zh-CN" sz="2000" dirty="0"/>
              <a:t>?</a:t>
            </a:r>
            <a:endParaRPr lang="zh-CN" altLang="zh-CN" sz="2000" dirty="0"/>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51617" name="Object 1"/>
          <p:cNvGraphicFramePr>
            <a:graphicFrameLocks noChangeAspect="1"/>
          </p:cNvGraphicFramePr>
          <p:nvPr/>
        </p:nvGraphicFramePr>
        <p:xfrm>
          <a:off x="539832" y="1872316"/>
          <a:ext cx="8018462" cy="1995488"/>
        </p:xfrm>
        <a:graphic>
          <a:graphicData uri="http://schemas.openxmlformats.org/presentationml/2006/ole">
            <mc:AlternateContent xmlns:mc="http://schemas.openxmlformats.org/markup-compatibility/2006">
              <mc:Choice xmlns:v="urn:schemas-microsoft-com:vml" Requires="v">
                <p:oleObj spid="_x0000_s751691" name="Microsoft Office Word 文档" r:id="rId5" imgW="6715321" imgH="1680436" progId="Word.Document.12">
                  <p:embed/>
                </p:oleObj>
              </mc:Choice>
              <mc:Fallback>
                <p:oleObj name="Microsoft Office Word 文档" r:id="rId5" imgW="6715321" imgH="1680436" progId="Word.Document.12">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32" y="1872316"/>
                        <a:ext cx="8018462"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179817" y="1563708"/>
            <a:ext cx="4390946" cy="369332"/>
          </a:xfrm>
          <a:prstGeom prst="rect">
            <a:avLst/>
          </a:prstGeom>
        </p:spPr>
        <p:txBody>
          <a:bodyPr wrap="none">
            <a:spAutoFit/>
          </a:bodyPr>
          <a:lstStyle/>
          <a:p>
            <a:r>
              <a:rPr lang="en-US" altLang="zh-CN" dirty="0"/>
              <a:t>1</a:t>
            </a:r>
            <a:r>
              <a:rPr lang="en-US" altLang="zh-CN" i="1" dirty="0"/>
              <a:t>.</a:t>
            </a:r>
            <a:r>
              <a:rPr lang="zh-CN" altLang="zh-CN" dirty="0"/>
              <a:t>离散型随机变量的分布列及性质是什么</a:t>
            </a:r>
            <a:r>
              <a:rPr lang="en-US" altLang="zh-CN" dirty="0"/>
              <a:t>?</a:t>
            </a:r>
            <a:endParaRPr lang="zh-CN" altLang="zh-CN" dirty="0"/>
          </a:p>
        </p:txBody>
      </p:sp>
      <p:graphicFrame>
        <p:nvGraphicFramePr>
          <p:cNvPr id="751618" name="Object 2"/>
          <p:cNvGraphicFramePr>
            <a:graphicFrameLocks noChangeAspect="1"/>
          </p:cNvGraphicFramePr>
          <p:nvPr/>
        </p:nvGraphicFramePr>
        <p:xfrm>
          <a:off x="323823" y="3723798"/>
          <a:ext cx="6088063" cy="1084897"/>
        </p:xfrm>
        <a:graphic>
          <a:graphicData uri="http://schemas.openxmlformats.org/presentationml/2006/ole">
            <mc:AlternateContent xmlns:mc="http://schemas.openxmlformats.org/markup-compatibility/2006">
              <mc:Choice xmlns:v="urn:schemas-microsoft-com:vml" Requires="v">
                <p:oleObj spid="_x0000_s751692" name="Microsoft Office Word 文档" r:id="rId7" imgW="6121660" imgH="868657" progId="Word.Document.12">
                  <p:embed/>
                </p:oleObj>
              </mc:Choice>
              <mc:Fallback>
                <p:oleObj name="Microsoft Office Word 文档" r:id="rId7" imgW="6121660" imgH="868657" progId="Word.Document.12">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23" y="3723798"/>
                        <a:ext cx="6088063" cy="108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55713" name="Object 1"/>
          <p:cNvGraphicFramePr>
            <a:graphicFrameLocks noChangeAspect="1"/>
          </p:cNvGraphicFramePr>
          <p:nvPr/>
        </p:nvGraphicFramePr>
        <p:xfrm>
          <a:off x="539832" y="1923723"/>
          <a:ext cx="7235825" cy="2765425"/>
        </p:xfrm>
        <a:graphic>
          <a:graphicData uri="http://schemas.openxmlformats.org/presentationml/2006/ole">
            <mc:AlternateContent xmlns:mc="http://schemas.openxmlformats.org/markup-compatibility/2006">
              <mc:Choice xmlns:v="urn:schemas-microsoft-com:vml" Requires="v">
                <p:oleObj spid="_x0000_s755751" name="Microsoft Office Word 文档" r:id="rId5" imgW="6121660" imgH="2339219" progId="Word.Document.12">
                  <p:embed/>
                </p:oleObj>
              </mc:Choice>
              <mc:Fallback>
                <p:oleObj name="Microsoft Office Word 文档" r:id="rId5" imgW="6121660" imgH="2339219" progId="Word.Document.12">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32" y="1923723"/>
                        <a:ext cx="72358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179817" y="1491705"/>
            <a:ext cx="4857420" cy="400110"/>
          </a:xfrm>
          <a:prstGeom prst="rect">
            <a:avLst/>
          </a:prstGeom>
        </p:spPr>
        <p:txBody>
          <a:bodyPr wrap="none">
            <a:spAutoFit/>
          </a:bodyPr>
          <a:lstStyle/>
          <a:p>
            <a:r>
              <a:rPr lang="en-US" altLang="zh-CN" sz="2000" dirty="0"/>
              <a:t>2</a:t>
            </a:r>
            <a:r>
              <a:rPr lang="en-US" altLang="zh-CN" sz="2000" i="1" dirty="0"/>
              <a:t>.</a:t>
            </a:r>
            <a:r>
              <a:rPr lang="zh-CN" altLang="zh-CN" sz="2000" dirty="0"/>
              <a:t>事件的相互独立性的概念及公式是什么</a:t>
            </a:r>
            <a:r>
              <a:rPr lang="en-US" altLang="zh-CN" sz="2000" dirty="0"/>
              <a:t>?</a:t>
            </a:r>
            <a:endParaRPr lang="zh-CN" altLang="zh-CN" sz="2000" dirty="0"/>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57762" name="Object 2"/>
          <p:cNvGraphicFramePr>
            <a:graphicFrameLocks noChangeAspect="1"/>
          </p:cNvGraphicFramePr>
          <p:nvPr/>
        </p:nvGraphicFramePr>
        <p:xfrm>
          <a:off x="390525" y="1560513"/>
          <a:ext cx="8440738" cy="3582987"/>
        </p:xfrm>
        <a:graphic>
          <a:graphicData uri="http://schemas.openxmlformats.org/presentationml/2006/ole">
            <mc:AlternateContent xmlns:mc="http://schemas.openxmlformats.org/markup-compatibility/2006">
              <mc:Choice xmlns:v="urn:schemas-microsoft-com:vml" Requires="v">
                <p:oleObj spid="_x0000_s757800" name="Microsoft Office Word 文档" r:id="rId4" imgW="8448423" imgH="3876738" progId="Word.Document.12">
                  <p:embed/>
                </p:oleObj>
              </mc:Choice>
              <mc:Fallback>
                <p:oleObj name="Microsoft Office Word 文档" r:id="rId4" imgW="8448423" imgH="3876738" progId="Word.Document.12">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1560513"/>
                        <a:ext cx="8440738" cy="358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195651"/>
            <a:ext cx="8587105" cy="1080045"/>
            <a:chOff x="156210" y="-149800"/>
            <a:chExt cx="8587105" cy="1661660"/>
          </a:xfrm>
        </p:grpSpPr>
        <p:grpSp>
          <p:nvGrpSpPr>
            <p:cNvPr id="3" name="组合 27"/>
            <p:cNvGrpSpPr/>
            <p:nvPr/>
          </p:nvGrpSpPr>
          <p:grpSpPr>
            <a:xfrm>
              <a:off x="3612381" y="-149800"/>
              <a:ext cx="1800233" cy="1661660"/>
              <a:chOff x="8330" y="-4"/>
              <a:chExt cx="2790" cy="2730"/>
            </a:xfrm>
          </p:grpSpPr>
          <p:sp>
            <p:nvSpPr>
              <p:cNvPr id="47" name="TextBox 22"/>
              <p:cNvSpPr txBox="1"/>
              <p:nvPr/>
            </p:nvSpPr>
            <p:spPr>
              <a:xfrm>
                <a:off x="8330" y="-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69" y="17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
        <p:nvSpPr>
          <p:cNvPr id="53" name="矩形 52"/>
          <p:cNvSpPr/>
          <p:nvPr/>
        </p:nvSpPr>
        <p:spPr>
          <a:xfrm>
            <a:off x="0" y="1275696"/>
            <a:ext cx="5508039" cy="369332"/>
          </a:xfrm>
          <a:prstGeom prst="rect">
            <a:avLst/>
          </a:prstGeom>
        </p:spPr>
        <p:txBody>
          <a:bodyPr wrap="square">
            <a:spAutoFit/>
          </a:bodyPr>
          <a:lstStyle/>
          <a:p>
            <a:r>
              <a:rPr lang="en-US" altLang="zh-CN" dirty="0"/>
              <a:t>3</a:t>
            </a:r>
            <a:r>
              <a:rPr lang="en-US" altLang="zh-CN" i="1" dirty="0"/>
              <a:t>.</a:t>
            </a:r>
            <a:r>
              <a:rPr lang="zh-CN" altLang="zh-CN" dirty="0"/>
              <a:t>独立重复试验与二项分布的概念和公式是什么</a:t>
            </a:r>
            <a:r>
              <a:rPr lang="en-US" altLang="zh-CN" dirty="0"/>
              <a:t>?</a:t>
            </a:r>
            <a:endParaRPr lang="zh-CN" altLang="zh-CN" dirty="0"/>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0"/>
            <a:ext cx="8587105" cy="987684"/>
            <a:chOff x="156210" y="-339096"/>
            <a:chExt cx="8587105" cy="1850956"/>
          </a:xfrm>
        </p:grpSpPr>
        <p:grpSp>
          <p:nvGrpSpPr>
            <p:cNvPr id="3" name="组合 27"/>
            <p:cNvGrpSpPr/>
            <p:nvPr/>
          </p:nvGrpSpPr>
          <p:grpSpPr>
            <a:xfrm>
              <a:off x="3684650" y="-339096"/>
              <a:ext cx="1844110" cy="1850956"/>
              <a:chOff x="8442" y="-315"/>
              <a:chExt cx="2858" cy="3041"/>
            </a:xfrm>
          </p:grpSpPr>
          <p:sp>
            <p:nvSpPr>
              <p:cNvPr id="47" name="TextBox 22"/>
              <p:cNvSpPr txBox="1"/>
              <p:nvPr/>
            </p:nvSpPr>
            <p:spPr>
              <a:xfrm>
                <a:off x="8442" y="-315"/>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10004" y="-315"/>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aphicFrame>
        <p:nvGraphicFramePr>
          <p:cNvPr id="758786" name="Object 2"/>
          <p:cNvGraphicFramePr>
            <a:graphicFrameLocks noChangeAspect="1"/>
          </p:cNvGraphicFramePr>
          <p:nvPr/>
        </p:nvGraphicFramePr>
        <p:xfrm>
          <a:off x="179817" y="1491705"/>
          <a:ext cx="8597900" cy="2944812"/>
        </p:xfrm>
        <a:graphic>
          <a:graphicData uri="http://schemas.openxmlformats.org/presentationml/2006/ole">
            <mc:AlternateContent xmlns:mc="http://schemas.openxmlformats.org/markup-compatibility/2006">
              <mc:Choice xmlns:v="urn:schemas-microsoft-com:vml" Requires="v">
                <p:oleObj spid="_x0000_s758824" name="Microsoft Office Word 文档" r:id="rId4" imgW="6121660" imgH="2095505" progId="Word.Document.12">
                  <p:embed/>
                </p:oleObj>
              </mc:Choice>
              <mc:Fallback>
                <p:oleObj name="Microsoft Office Word 文档" r:id="rId4" imgW="6121660" imgH="2095505" progId="Word.Document.12">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1491705"/>
                        <a:ext cx="8597900" cy="2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179817" y="1059687"/>
            <a:ext cx="3831498" cy="400110"/>
          </a:xfrm>
          <a:prstGeom prst="rect">
            <a:avLst/>
          </a:prstGeom>
        </p:spPr>
        <p:txBody>
          <a:bodyPr wrap="none">
            <a:spAutoFit/>
          </a:bodyPr>
          <a:lstStyle/>
          <a:p>
            <a:r>
              <a:rPr lang="en-US" altLang="zh-CN" sz="2000" dirty="0"/>
              <a:t>4</a:t>
            </a:r>
            <a:r>
              <a:rPr lang="en-US" altLang="zh-CN" sz="2000" i="1" dirty="0"/>
              <a:t>.</a:t>
            </a:r>
            <a:r>
              <a:rPr lang="zh-CN" altLang="zh-CN" sz="2000" dirty="0"/>
              <a:t>正态分布的概念及性质是什么</a:t>
            </a:r>
            <a:r>
              <a:rPr lang="en-US" altLang="zh-CN" sz="2000" dirty="0"/>
              <a:t>?</a:t>
            </a:r>
            <a:endParaRPr lang="zh-CN" altLang="zh-CN" sz="2000" dirty="0"/>
          </a:p>
        </p:txBody>
      </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149663" y="123648"/>
            <a:ext cx="3888073" cy="776695"/>
            <a:chOff x="3710491" y="1059582"/>
            <a:chExt cx="4101695" cy="599235"/>
          </a:xfrm>
        </p:grpSpPr>
        <p:grpSp>
          <p:nvGrpSpPr>
            <p:cNvPr id="45" name="组合 44"/>
            <p:cNvGrpSpPr/>
            <p:nvPr/>
          </p:nvGrpSpPr>
          <p:grpSpPr>
            <a:xfrm>
              <a:off x="3710491" y="1059582"/>
              <a:ext cx="4101695" cy="599235"/>
              <a:chOff x="4139952" y="1170041"/>
              <a:chExt cx="3672408" cy="536519"/>
            </a:xfrm>
          </p:grpSpPr>
          <p:sp>
            <p:nvSpPr>
              <p:cNvPr id="47" name="圆角矩形 46"/>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圆角矩形 113">
                <a:hlinkClick r:id="rId3" action="ppaction://hlinksldjump"/>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2"/>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a:hlinkClick r:id="rId4" action="ppaction://hlinksldjump"/>
              </p:cNvPr>
              <p:cNvSpPr txBox="1"/>
              <p:nvPr/>
            </p:nvSpPr>
            <p:spPr>
              <a:xfrm>
                <a:off x="4246341" y="1253677"/>
                <a:ext cx="591123" cy="357489"/>
              </a:xfrm>
              <a:prstGeom prst="rect">
                <a:avLst/>
              </a:prstGeom>
              <a:noFill/>
            </p:spPr>
            <p:txBody>
              <a:bodyPr wrap="square" rtlCol="0">
                <a:spAutoFit/>
              </a:bodyPr>
              <a:lstStyle/>
              <a:p>
                <a:pPr fontAlgn="base"/>
                <a:r>
                  <a:rPr lang="en-US" altLang="zh-CN" sz="2000" b="1" i="1" strike="noStrike" noProof="1">
                    <a:solidFill>
                      <a:schemeClr val="accent2"/>
                    </a:solidFill>
                    <a:effectLst>
                      <a:innerShdw blurRad="63500" dist="50800" dir="10800000">
                        <a:prstClr val="black">
                          <a:alpha val="50000"/>
                        </a:prstClr>
                      </a:innerShdw>
                    </a:effectLst>
                    <a:latin typeface="Times New Roman" panose="02020603050405020304" pitchFamily="18" charset="0"/>
                    <a:ea typeface="楷体" panose="02010609060101010101" charset="-122"/>
                    <a:cs typeface="Times New Roman" panose="02020603050405020304" pitchFamily="18" charset="0"/>
                  </a:rPr>
                  <a:t>01</a:t>
                </a:r>
                <a:endParaRPr lang="zh-CN" altLang="en-US" sz="2000" b="1" i="1" strike="noStrike" noProof="1">
                  <a:solidFill>
                    <a:schemeClr val="accent2"/>
                  </a:solidFill>
                  <a:effectLst>
                    <a:innerShdw blurRad="63500" dist="50800" dir="10800000">
                      <a:prstClr val="black">
                        <a:alpha val="50000"/>
                      </a:prstClr>
                    </a:innerShdw>
                  </a:effectLst>
                  <a:latin typeface="Times New Roman" panose="02020603050405020304" pitchFamily="18" charset="0"/>
                  <a:ea typeface="楷体" panose="02010609060101010101" charset="-122"/>
                  <a:cs typeface="Times New Roman" panose="02020603050405020304" pitchFamily="18" charset="0"/>
                </a:endParaRPr>
              </a:p>
            </p:txBody>
          </p:sp>
        </p:grpSp>
        <p:sp>
          <p:nvSpPr>
            <p:cNvPr id="13315" name="TextBox 45">
              <a:hlinkClick r:id="rId4" action="ppaction://hlinksldjump"/>
            </p:cNvPr>
            <p:cNvSpPr txBox="1"/>
            <p:nvPr/>
          </p:nvSpPr>
          <p:spPr>
            <a:xfrm>
              <a:off x="4721002" y="1190555"/>
              <a:ext cx="2221826" cy="368760"/>
            </a:xfrm>
            <a:prstGeom prst="rect">
              <a:avLst/>
            </a:prstGeom>
            <a:noFill/>
            <a:ln w="9525">
              <a:noFill/>
            </a:ln>
          </p:spPr>
          <p:txBody>
            <a:bodyPr wrap="square" anchor="t">
              <a:spAutoFit/>
            </a:bodyPr>
            <a:lstStyle/>
            <a:p>
              <a:endParaRPr lang="zh-CN" altLang="en-US" sz="1800" b="1" dirty="0">
                <a:solidFill>
                  <a:schemeClr val="bg1"/>
                </a:solidFill>
                <a:latin typeface="宋体" panose="02010600030101010101" pitchFamily="2" charset="-122"/>
                <a:cs typeface="宋体" panose="02010600030101010101" pitchFamily="2" charset="-122"/>
                <a:sym typeface="+mn-ea"/>
              </a:endParaRPr>
            </a:p>
          </p:txBody>
        </p:sp>
      </p:grpSp>
      <p:grpSp>
        <p:nvGrpSpPr>
          <p:cNvPr id="57" name="组合 56"/>
          <p:cNvGrpSpPr/>
          <p:nvPr/>
        </p:nvGrpSpPr>
        <p:grpSpPr>
          <a:xfrm>
            <a:off x="4139982" y="1707714"/>
            <a:ext cx="3960165" cy="792033"/>
            <a:chOff x="4139952" y="1170042"/>
            <a:chExt cx="3672408" cy="536519"/>
          </a:xfrm>
        </p:grpSpPr>
        <p:sp>
          <p:nvSpPr>
            <p:cNvPr id="59" name="圆角矩形 58"/>
            <p:cNvSpPr/>
            <p:nvPr/>
          </p:nvSpPr>
          <p:spPr>
            <a:xfrm>
              <a:off x="4139952" y="1170042"/>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0" name="圆角矩形 113">
              <a:hlinkClick r:id="" action="ppaction://noaction"/>
            </p:cNvPr>
            <p:cNvSpPr/>
            <p:nvPr/>
          </p:nvSpPr>
          <p:spPr>
            <a:xfrm>
              <a:off x="4716016" y="1250030"/>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2">
                <a:lumMod val="60000"/>
                <a:lumOff val="40000"/>
              </a:schemeClr>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TextBox 60">
              <a:hlinkClick r:id="" action="ppaction://noaction"/>
            </p:cNvPr>
            <p:cNvSpPr txBox="1"/>
            <p:nvPr/>
          </p:nvSpPr>
          <p:spPr>
            <a:xfrm>
              <a:off x="4206724" y="1280599"/>
              <a:ext cx="665715" cy="356544"/>
            </a:xfrm>
            <a:prstGeom prst="rect">
              <a:avLst/>
            </a:prstGeom>
            <a:noFill/>
          </p:spPr>
          <p:txBody>
            <a:bodyPr wrap="square" rtlCol="0">
              <a:spAutoFit/>
            </a:bodyPr>
            <a:lstStyle/>
            <a:p>
              <a:pPr fontAlgn="base"/>
              <a:r>
                <a:rPr lang="en-US" altLang="zh-CN" sz="2000" b="1" i="1" strike="noStrike" noProof="1">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cs typeface="+mn-cs"/>
                </a:rPr>
                <a:t>03</a:t>
              </a:r>
            </a:p>
          </p:txBody>
        </p:sp>
      </p:grpSp>
      <p:grpSp>
        <p:nvGrpSpPr>
          <p:cNvPr id="63" name="组合 62"/>
          <p:cNvGrpSpPr/>
          <p:nvPr/>
        </p:nvGrpSpPr>
        <p:grpSpPr>
          <a:xfrm>
            <a:off x="4139982" y="915681"/>
            <a:ext cx="4032168" cy="792033"/>
            <a:chOff x="4139952" y="1170041"/>
            <a:chExt cx="3672408" cy="536519"/>
          </a:xfrm>
        </p:grpSpPr>
        <p:sp>
          <p:nvSpPr>
            <p:cNvPr id="65" name="圆角矩形 64">
              <a:hlinkClick r:id="" action="ppaction://noaction"/>
            </p:cNvPr>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圆角矩形 113">
              <a:hlinkClick r:id="" action="ppaction://noaction"/>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7030A0"/>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7" name="TextBox 66">
              <a:hlinkClick r:id="" action="ppaction://noaction"/>
            </p:cNvPr>
            <p:cNvSpPr txBox="1"/>
            <p:nvPr/>
          </p:nvSpPr>
          <p:spPr>
            <a:xfrm>
              <a:off x="4246600" y="1253515"/>
              <a:ext cx="676322" cy="356544"/>
            </a:xfrm>
            <a:prstGeom prst="rect">
              <a:avLst/>
            </a:prstGeom>
            <a:noFill/>
          </p:spPr>
          <p:txBody>
            <a:bodyPr wrap="square" rtlCol="0">
              <a:spAutoFit/>
            </a:bodyPr>
            <a:lstStyle/>
            <a:p>
              <a:pPr fontAlgn="base"/>
              <a:r>
                <a:rPr lang="en-US" altLang="zh-CN" sz="2000" b="1" i="1" strike="noStrike" noProof="1">
                  <a:solidFill>
                    <a:schemeClr val="accent3"/>
                  </a:solidFill>
                  <a:effectLst>
                    <a:innerShdw blurRad="63500" dist="50800" dir="108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2000" b="1" i="1" strike="noStrike" noProof="1">
                <a:solidFill>
                  <a:schemeClr val="accent3"/>
                </a:solidFill>
                <a:effectLst>
                  <a:innerShdw blurRad="63500" dist="50800" dir="108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8" name="组合 67"/>
          <p:cNvGrpSpPr/>
          <p:nvPr/>
        </p:nvGrpSpPr>
        <p:grpSpPr>
          <a:xfrm>
            <a:off x="899847" y="1491705"/>
            <a:ext cx="2160090" cy="2088087"/>
            <a:chOff x="304800" y="672508"/>
            <a:chExt cx="4001433" cy="4001092"/>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70" name="椭圆 69"/>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71" name="TextBox 70"/>
          <p:cNvSpPr txBox="1"/>
          <p:nvPr/>
        </p:nvSpPr>
        <p:spPr>
          <a:xfrm>
            <a:off x="1259862" y="1779717"/>
            <a:ext cx="1440060" cy="1292662"/>
          </a:xfrm>
          <a:prstGeom prst="rect">
            <a:avLst/>
          </a:prstGeom>
          <a:noFill/>
          <a:ln w="9525">
            <a:noFill/>
          </a:ln>
        </p:spPr>
        <p:txBody>
          <a:bodyPr wrap="square" lIns="0" tIns="0" rIns="0" bIns="0" anchor="t">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点击这节课我们讲的主题：</a:t>
            </a:r>
          </a:p>
        </p:txBody>
      </p:sp>
      <p:sp>
        <p:nvSpPr>
          <p:cNvPr id="72" name="Freeform 5"/>
          <p:cNvSpPr/>
          <p:nvPr/>
        </p:nvSpPr>
        <p:spPr bwMode="auto">
          <a:xfrm>
            <a:off x="3491956" y="245214"/>
            <a:ext cx="576023" cy="463063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lt1"/>
              </a:solidFill>
              <a:latin typeface="+mn-lt"/>
              <a:ea typeface="+mn-ea"/>
            </a:endParaRPr>
          </a:p>
        </p:txBody>
      </p:sp>
      <p:sp>
        <p:nvSpPr>
          <p:cNvPr id="31" name="矩形 30">
            <a:hlinkClick r:id="rId3" action="ppaction://hlinksldjump"/>
          </p:cNvPr>
          <p:cNvSpPr/>
          <p:nvPr/>
        </p:nvSpPr>
        <p:spPr>
          <a:xfrm>
            <a:off x="4730676" y="347986"/>
            <a:ext cx="1425390" cy="338554"/>
          </a:xfrm>
          <a:prstGeom prst="rect">
            <a:avLst/>
          </a:prstGeom>
        </p:spPr>
        <p:txBody>
          <a:bodyPr wrap="none">
            <a:spAutoFit/>
          </a:bodyPr>
          <a:lstStyle/>
          <a:p>
            <a:pPr algn="ctr"/>
            <a:r>
              <a:rPr lang="zh-CN" altLang="en-US" sz="1600" b="1" dirty="0">
                <a:solidFill>
                  <a:schemeClr val="bg1"/>
                </a:solidFill>
                <a:latin typeface="黑体" panose="02010609060101010101" charset="-122"/>
                <a:ea typeface="黑体" panose="02010609060101010101" charset="-122"/>
              </a:rPr>
              <a:t>专题知识整合</a:t>
            </a:r>
            <a:endParaRPr lang="zh-CN" altLang="zh-CN" sz="1600" b="1" dirty="0">
              <a:solidFill>
                <a:schemeClr val="bg1"/>
              </a:solidFill>
              <a:latin typeface="黑体" panose="02010609060101010101" charset="-122"/>
              <a:ea typeface="黑体" panose="02010609060101010101" charset="-122"/>
            </a:endParaRPr>
          </a:p>
        </p:txBody>
      </p:sp>
      <p:sp>
        <p:nvSpPr>
          <p:cNvPr id="32" name="矩形 31">
            <a:hlinkClick r:id="rId4" action="ppaction://hlinksldjump"/>
          </p:cNvPr>
          <p:cNvSpPr/>
          <p:nvPr/>
        </p:nvSpPr>
        <p:spPr>
          <a:xfrm>
            <a:off x="4644003" y="1142503"/>
            <a:ext cx="3482969" cy="338554"/>
          </a:xfrm>
          <a:prstGeom prst="rect">
            <a:avLst/>
          </a:prstGeom>
        </p:spPr>
        <p:txBody>
          <a:bodyPr wrap="square">
            <a:spAutoFit/>
          </a:bodyPr>
          <a:lstStyle/>
          <a:p>
            <a:pPr algn="ctr"/>
            <a:r>
              <a:rPr lang="zh-CN" altLang="en-US" sz="1600" b="1" dirty="0">
                <a:solidFill>
                  <a:schemeClr val="bg1"/>
                </a:solidFill>
                <a:latin typeface="黑体" panose="02010609060101010101" charset="-122"/>
                <a:ea typeface="黑体" panose="02010609060101010101" charset="-122"/>
              </a:rPr>
              <a:t>微专题</a:t>
            </a:r>
            <a:r>
              <a:rPr lang="en-US" altLang="zh-CN" sz="1600" b="1" dirty="0">
                <a:solidFill>
                  <a:schemeClr val="bg1"/>
                </a:solidFill>
                <a:latin typeface="黑体" panose="02010609060101010101" charset="-122"/>
                <a:ea typeface="黑体" panose="02010609060101010101" charset="-122"/>
              </a:rPr>
              <a:t>1</a:t>
            </a:r>
            <a:r>
              <a:rPr lang="zh-CN" altLang="en-US" sz="1600" b="1" dirty="0">
                <a:solidFill>
                  <a:schemeClr val="bg1"/>
                </a:solidFill>
                <a:latin typeface="黑体" panose="02010609060101010101" charset="-122"/>
                <a:ea typeface="黑体" panose="02010609060101010101" charset="-122"/>
              </a:rPr>
              <a:t>：排列、组合与二项式定理</a:t>
            </a:r>
            <a:endParaRPr lang="zh-CN" altLang="zh-CN" sz="1600" b="1" dirty="0">
              <a:solidFill>
                <a:schemeClr val="bg1"/>
              </a:solidFill>
              <a:latin typeface="黑体" panose="02010609060101010101" charset="-122"/>
              <a:ea typeface="黑体" panose="02010609060101010101" charset="-122"/>
            </a:endParaRPr>
          </a:p>
        </p:txBody>
      </p:sp>
      <p:sp>
        <p:nvSpPr>
          <p:cNvPr id="33" name="矩形 32">
            <a:hlinkClick r:id="rId5" action="ppaction://hlinksldjump"/>
          </p:cNvPr>
          <p:cNvSpPr/>
          <p:nvPr/>
        </p:nvSpPr>
        <p:spPr>
          <a:xfrm>
            <a:off x="4768884" y="2004055"/>
            <a:ext cx="1531188" cy="338554"/>
          </a:xfrm>
          <a:prstGeom prst="rect">
            <a:avLst/>
          </a:prstGeom>
        </p:spPr>
        <p:txBody>
          <a:bodyPr wrap="none">
            <a:spAutoFit/>
          </a:bodyPr>
          <a:lstStyle/>
          <a:p>
            <a:pPr algn="ctr"/>
            <a:r>
              <a:rPr lang="zh-CN" altLang="en-US" sz="1600" b="1" dirty="0">
                <a:solidFill>
                  <a:schemeClr val="bg1"/>
                </a:solidFill>
                <a:latin typeface="黑体" panose="02010609060101010101" charset="-122"/>
                <a:ea typeface="黑体" panose="02010609060101010101" charset="-122"/>
              </a:rPr>
              <a:t>微专题</a:t>
            </a:r>
            <a:r>
              <a:rPr lang="en-US" altLang="zh-CN" sz="1600" b="1" i="1" dirty="0">
                <a:solidFill>
                  <a:schemeClr val="bg1"/>
                </a:solidFill>
                <a:latin typeface="黑体" panose="02010609060101010101" charset="-122"/>
                <a:ea typeface="黑体" panose="02010609060101010101" charset="-122"/>
              </a:rPr>
              <a:t>2</a:t>
            </a: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概率</a:t>
            </a:r>
            <a:endParaRPr lang="zh-CN" altLang="zh-CN" sz="1600" b="1" dirty="0">
              <a:solidFill>
                <a:schemeClr val="bg1"/>
              </a:solidFill>
              <a:latin typeface="黑体" panose="02010609060101010101" charset="-122"/>
              <a:ea typeface="黑体" panose="02010609060101010101" charset="-122"/>
            </a:endParaRPr>
          </a:p>
        </p:txBody>
      </p:sp>
      <p:grpSp>
        <p:nvGrpSpPr>
          <p:cNvPr id="24" name="组合 23"/>
          <p:cNvGrpSpPr/>
          <p:nvPr/>
        </p:nvGrpSpPr>
        <p:grpSpPr>
          <a:xfrm>
            <a:off x="4139982" y="2499747"/>
            <a:ext cx="3960165" cy="792033"/>
            <a:chOff x="4139952" y="1115626"/>
            <a:chExt cx="3672408" cy="536519"/>
          </a:xfrm>
        </p:grpSpPr>
        <p:sp>
          <p:nvSpPr>
            <p:cNvPr id="25" name="圆角矩形 24"/>
            <p:cNvSpPr/>
            <p:nvPr/>
          </p:nvSpPr>
          <p:spPr>
            <a:xfrm>
              <a:off x="4139952" y="1115626"/>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圆角矩形 113">
              <a:hlinkClick r:id="" action="ppaction://noaction"/>
            </p:cNvPr>
            <p:cNvSpPr/>
            <p:nvPr/>
          </p:nvSpPr>
          <p:spPr>
            <a:xfrm>
              <a:off x="4716016" y="1250030"/>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00B050"/>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26">
              <a:hlinkClick r:id="" action="ppaction://noaction"/>
            </p:cNvPr>
            <p:cNvSpPr txBox="1"/>
            <p:nvPr/>
          </p:nvSpPr>
          <p:spPr>
            <a:xfrm>
              <a:off x="4206724" y="1280599"/>
              <a:ext cx="665715" cy="271032"/>
            </a:xfrm>
            <a:prstGeom prst="rect">
              <a:avLst/>
            </a:prstGeom>
            <a:noFill/>
          </p:spPr>
          <p:txBody>
            <a:bodyPr wrap="square" rtlCol="0">
              <a:spAutoFit/>
            </a:bodyPr>
            <a:lstStyle/>
            <a:p>
              <a:pPr fontAlgn="base"/>
              <a:r>
                <a:rPr lang="en-US" altLang="zh-CN" sz="2000" b="1" i="1" strike="noStrike" noProof="1">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cs typeface="+mn-cs"/>
                </a:rPr>
                <a:t>04</a:t>
              </a:r>
            </a:p>
          </p:txBody>
        </p:sp>
      </p:grpSp>
      <p:sp>
        <p:nvSpPr>
          <p:cNvPr id="28" name="矩形 27">
            <a:hlinkClick r:id="rId6" action="ppaction://hlinksldjump"/>
          </p:cNvPr>
          <p:cNvSpPr/>
          <p:nvPr/>
        </p:nvSpPr>
        <p:spPr>
          <a:xfrm>
            <a:off x="4427994" y="2787759"/>
            <a:ext cx="3168132" cy="338554"/>
          </a:xfrm>
          <a:prstGeom prst="rect">
            <a:avLst/>
          </a:prstGeom>
        </p:spPr>
        <p:txBody>
          <a:bodyPr wrap="square">
            <a:spAutoFit/>
          </a:bodyPr>
          <a:lstStyle/>
          <a:p>
            <a:pPr algn="ctr"/>
            <a:r>
              <a:rPr lang="zh-CN" altLang="en-US" sz="1600" b="1" dirty="0">
                <a:solidFill>
                  <a:schemeClr val="bg1"/>
                </a:solidFill>
                <a:latin typeface="黑体" panose="02010609060101010101" charset="-122"/>
                <a:ea typeface="黑体" panose="02010609060101010101" charset="-122"/>
              </a:rPr>
              <a:t>微专题</a:t>
            </a:r>
            <a:r>
              <a:rPr lang="en-US" altLang="zh-CN" sz="1600" b="1" i="1" dirty="0">
                <a:solidFill>
                  <a:schemeClr val="bg1"/>
                </a:solidFill>
                <a:latin typeface="黑体" panose="02010609060101010101" charset="-122"/>
                <a:ea typeface="黑体" panose="02010609060101010101" charset="-122"/>
              </a:rPr>
              <a:t>3</a:t>
            </a: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统计与统计案例</a:t>
            </a:r>
            <a:endParaRPr lang="zh-CN" altLang="zh-CN" sz="1600" b="1" dirty="0">
              <a:solidFill>
                <a:schemeClr val="bg1"/>
              </a:solidFill>
              <a:latin typeface="黑体" panose="02010609060101010101" charset="-122"/>
              <a:ea typeface="黑体" panose="02010609060101010101" charset="-122"/>
            </a:endParaRPr>
          </a:p>
        </p:txBody>
      </p:sp>
      <p:grpSp>
        <p:nvGrpSpPr>
          <p:cNvPr id="29" name="组合 28"/>
          <p:cNvGrpSpPr/>
          <p:nvPr/>
        </p:nvGrpSpPr>
        <p:grpSpPr>
          <a:xfrm>
            <a:off x="4211985" y="3363783"/>
            <a:ext cx="3960165" cy="792033"/>
            <a:chOff x="4139952" y="1170042"/>
            <a:chExt cx="3672408" cy="536519"/>
          </a:xfrm>
        </p:grpSpPr>
        <p:sp>
          <p:nvSpPr>
            <p:cNvPr id="30" name="圆角矩形 29"/>
            <p:cNvSpPr/>
            <p:nvPr/>
          </p:nvSpPr>
          <p:spPr>
            <a:xfrm>
              <a:off x="4139952" y="1170042"/>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圆角矩形 113">
              <a:hlinkClick r:id="" action="ppaction://noaction"/>
            </p:cNvPr>
            <p:cNvSpPr/>
            <p:nvPr/>
          </p:nvSpPr>
          <p:spPr>
            <a:xfrm>
              <a:off x="4716016" y="1250030"/>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4">
                <a:lumMod val="75000"/>
              </a:schemeClr>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TextBox 34">
              <a:hlinkClick r:id="" action="ppaction://noaction"/>
            </p:cNvPr>
            <p:cNvSpPr txBox="1"/>
            <p:nvPr/>
          </p:nvSpPr>
          <p:spPr>
            <a:xfrm>
              <a:off x="4206724" y="1280599"/>
              <a:ext cx="665715" cy="271032"/>
            </a:xfrm>
            <a:prstGeom prst="rect">
              <a:avLst/>
            </a:prstGeom>
            <a:noFill/>
          </p:spPr>
          <p:txBody>
            <a:bodyPr wrap="square" rtlCol="0">
              <a:spAutoFit/>
            </a:bodyPr>
            <a:lstStyle/>
            <a:p>
              <a:pPr fontAlgn="base"/>
              <a:r>
                <a:rPr lang="en-US" altLang="zh-CN" sz="2000" b="1" i="1" strike="noStrike" noProof="1">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cs typeface="+mn-cs"/>
                </a:rPr>
                <a:t>05</a:t>
              </a:r>
            </a:p>
          </p:txBody>
        </p:sp>
      </p:grpSp>
      <p:sp>
        <p:nvSpPr>
          <p:cNvPr id="36" name="矩形 35">
            <a:hlinkClick r:id="rId7" action="ppaction://hlinksldjump"/>
          </p:cNvPr>
          <p:cNvSpPr/>
          <p:nvPr/>
        </p:nvSpPr>
        <p:spPr>
          <a:xfrm>
            <a:off x="4752210" y="3579792"/>
            <a:ext cx="2771913" cy="338554"/>
          </a:xfrm>
          <a:prstGeom prst="rect">
            <a:avLst/>
          </a:prstGeom>
        </p:spPr>
        <p:txBody>
          <a:bodyPr wrap="none">
            <a:spAutoFit/>
          </a:bodyPr>
          <a:lstStyle/>
          <a:p>
            <a:pPr algn="ctr"/>
            <a:r>
              <a:rPr lang="zh-CN" altLang="en-US" sz="1600" b="1" dirty="0">
                <a:solidFill>
                  <a:schemeClr val="bg1"/>
                </a:solidFill>
                <a:latin typeface="黑体" panose="02010609060101010101" charset="-122"/>
                <a:ea typeface="黑体" panose="02010609060101010101" charset="-122"/>
              </a:rPr>
              <a:t>微专题</a:t>
            </a:r>
            <a:r>
              <a:rPr lang="en-US" altLang="zh-CN" sz="1600" b="1" i="1" dirty="0">
                <a:solidFill>
                  <a:schemeClr val="bg1"/>
                </a:solidFill>
                <a:latin typeface="黑体" panose="02010609060101010101" charset="-122"/>
                <a:ea typeface="黑体" panose="02010609060101010101" charset="-122"/>
              </a:rPr>
              <a:t>4</a:t>
            </a: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随机变量及其应用</a:t>
            </a:r>
            <a:endParaRPr lang="zh-CN" altLang="zh-CN" sz="1600" b="1" dirty="0">
              <a:solidFill>
                <a:schemeClr val="bg1"/>
              </a:solidFill>
              <a:latin typeface="黑体" panose="02010609060101010101" charset="-122"/>
              <a:ea typeface="黑体" panose="02010609060101010101" charset="-122"/>
            </a:endParaRPr>
          </a:p>
        </p:txBody>
      </p:sp>
      <p:grpSp>
        <p:nvGrpSpPr>
          <p:cNvPr id="37" name="组合 36"/>
          <p:cNvGrpSpPr/>
          <p:nvPr/>
        </p:nvGrpSpPr>
        <p:grpSpPr>
          <a:xfrm>
            <a:off x="4139982" y="4155816"/>
            <a:ext cx="3960165" cy="792033"/>
            <a:chOff x="4139952" y="1170042"/>
            <a:chExt cx="3672408" cy="536519"/>
          </a:xfrm>
        </p:grpSpPr>
        <p:sp>
          <p:nvSpPr>
            <p:cNvPr id="38" name="圆角矩形 37"/>
            <p:cNvSpPr/>
            <p:nvPr/>
          </p:nvSpPr>
          <p:spPr>
            <a:xfrm>
              <a:off x="4139952" y="1170042"/>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圆角矩形 113">
              <a:hlinkClick r:id="" action="ppaction://noaction"/>
            </p:cNvPr>
            <p:cNvSpPr/>
            <p:nvPr/>
          </p:nvSpPr>
          <p:spPr>
            <a:xfrm>
              <a:off x="4716016" y="1250030"/>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5"/>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TextBox 39">
              <a:hlinkClick r:id="" action="ppaction://noaction"/>
            </p:cNvPr>
            <p:cNvSpPr txBox="1"/>
            <p:nvPr/>
          </p:nvSpPr>
          <p:spPr>
            <a:xfrm>
              <a:off x="4206724" y="1280599"/>
              <a:ext cx="665715" cy="271032"/>
            </a:xfrm>
            <a:prstGeom prst="rect">
              <a:avLst/>
            </a:prstGeom>
            <a:noFill/>
          </p:spPr>
          <p:txBody>
            <a:bodyPr wrap="square" rtlCol="0">
              <a:spAutoFit/>
            </a:bodyPr>
            <a:lstStyle/>
            <a:p>
              <a:pPr fontAlgn="base"/>
              <a:r>
                <a:rPr lang="en-US" altLang="zh-CN" sz="2000" b="1" i="1" strike="noStrike" noProof="1">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cs typeface="+mn-cs"/>
                </a:rPr>
                <a:t>06</a:t>
              </a:r>
            </a:p>
          </p:txBody>
        </p:sp>
      </p:grpSp>
      <p:sp>
        <p:nvSpPr>
          <p:cNvPr id="41" name="矩形 40">
            <a:hlinkClick r:id="rId8" action="ppaction://hlinksldjump"/>
          </p:cNvPr>
          <p:cNvSpPr/>
          <p:nvPr/>
        </p:nvSpPr>
        <p:spPr>
          <a:xfrm>
            <a:off x="4716006" y="4371825"/>
            <a:ext cx="2978701" cy="338554"/>
          </a:xfrm>
          <a:prstGeom prst="rect">
            <a:avLst/>
          </a:prstGeom>
        </p:spPr>
        <p:txBody>
          <a:bodyPr wrap="none">
            <a:spAutoFit/>
          </a:bodyPr>
          <a:lstStyle/>
          <a:p>
            <a:pPr algn="ctr"/>
            <a:r>
              <a:rPr lang="zh-CN" altLang="en-US" sz="1600" b="1" dirty="0">
                <a:solidFill>
                  <a:schemeClr val="bg1"/>
                </a:solidFill>
                <a:latin typeface="黑体" panose="02010609060101010101" charset="-122"/>
                <a:ea typeface="黑体" panose="02010609060101010101" charset="-122"/>
              </a:rPr>
              <a:t>微专题</a:t>
            </a:r>
            <a:r>
              <a:rPr lang="en-US" altLang="zh-CN" sz="1600" b="1" i="1" dirty="0">
                <a:solidFill>
                  <a:schemeClr val="bg1"/>
                </a:solidFill>
                <a:latin typeface="黑体" panose="02010609060101010101" charset="-122"/>
                <a:ea typeface="黑体" panose="02010609060101010101" charset="-122"/>
              </a:rPr>
              <a:t>5</a:t>
            </a: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概率与统计综合应用</a:t>
            </a:r>
            <a:endParaRPr lang="zh-CN" altLang="zh-CN" sz="1600" b="1" dirty="0">
              <a:solidFill>
                <a:schemeClr val="bg1"/>
              </a:solidFill>
              <a:latin typeface="黑体" panose="02010609060101010101" charset="-122"/>
              <a:ea typeface="黑体" panose="02010609060101010101" charset="-122"/>
            </a:endParaRPr>
          </a:p>
        </p:txBody>
      </p:sp>
      <p:pic>
        <p:nvPicPr>
          <p:cNvPr id="7170" name="Picture 2" descr="http://img.zcool.cn/community/01cf7b574bfb436ac72525aebdd614.jpg@900w_1l_2o"/>
          <p:cNvPicPr>
            <a:picLocks noChangeAspect="1" noChangeArrowheads="1"/>
          </p:cNvPicPr>
          <p:nvPr/>
        </p:nvPicPr>
        <p:blipFill>
          <a:blip r:embed="rId9" cstate="print"/>
          <a:srcRect/>
          <a:stretch>
            <a:fillRect/>
          </a:stretch>
        </p:blipFill>
        <p:spPr bwMode="auto">
          <a:xfrm>
            <a:off x="2771925" y="699672"/>
            <a:ext cx="1008339" cy="1080044"/>
          </a:xfrm>
          <a:prstGeom prst="rect">
            <a:avLst/>
          </a:prstGeom>
          <a:noFill/>
        </p:spPr>
      </p:pic>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aphicFrame>
        <p:nvGraphicFramePr>
          <p:cNvPr id="759810" name="Object 2"/>
          <p:cNvGraphicFramePr>
            <a:graphicFrameLocks noChangeAspect="1"/>
          </p:cNvGraphicFramePr>
          <p:nvPr/>
        </p:nvGraphicFramePr>
        <p:xfrm>
          <a:off x="467829" y="1928813"/>
          <a:ext cx="8136339" cy="2330450"/>
        </p:xfrm>
        <a:graphic>
          <a:graphicData uri="http://schemas.openxmlformats.org/presentationml/2006/ole">
            <mc:AlternateContent xmlns:mc="http://schemas.openxmlformats.org/markup-compatibility/2006">
              <mc:Choice xmlns:v="urn:schemas-microsoft-com:vml" Requires="v">
                <p:oleObj spid="_x0000_s759848" name="Microsoft Office Word 文档" r:id="rId4" imgW="7661435" imgH="2341379" progId="Word.Document.12">
                  <p:embed/>
                </p:oleObj>
              </mc:Choice>
              <mc:Fallback>
                <p:oleObj name="Microsoft Office Word 文档" r:id="rId4" imgW="7661435" imgH="2341379" progId="Word.Document.12">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1928813"/>
                        <a:ext cx="8136339"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179816" y="1491705"/>
            <a:ext cx="8568357" cy="369332"/>
          </a:xfrm>
          <a:prstGeom prst="rect">
            <a:avLst/>
          </a:prstGeom>
        </p:spPr>
        <p:txBody>
          <a:bodyPr wrap="square">
            <a:spAutoFit/>
          </a:bodyPr>
          <a:lstStyle/>
          <a:p>
            <a:r>
              <a:rPr lang="en-US" altLang="zh-CN" dirty="0"/>
              <a:t>5</a:t>
            </a:r>
            <a:r>
              <a:rPr lang="en-US" altLang="zh-CN" i="1" dirty="0"/>
              <a:t>.</a:t>
            </a:r>
            <a:r>
              <a:rPr lang="zh-CN" altLang="zh-CN" dirty="0"/>
              <a:t>离散型随机变量的数学期望</a:t>
            </a:r>
            <a:r>
              <a:rPr lang="en-US" altLang="zh-CN" dirty="0"/>
              <a:t>(</a:t>
            </a:r>
            <a:r>
              <a:rPr lang="zh-CN" altLang="zh-CN" dirty="0"/>
              <a:t>或均值</a:t>
            </a:r>
            <a:r>
              <a:rPr lang="en-US" altLang="zh-CN" dirty="0"/>
              <a:t>)</a:t>
            </a:r>
            <a:r>
              <a:rPr lang="zh-CN" altLang="zh-CN" dirty="0"/>
              <a:t>与方差的概念是什么</a:t>
            </a:r>
            <a:r>
              <a:rPr lang="en-US" altLang="zh-CN" dirty="0"/>
              <a:t>?</a:t>
            </a:r>
            <a:endParaRPr lang="zh-CN" altLang="zh-CN" dirty="0"/>
          </a:p>
        </p:txBody>
      </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4"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graphicFrame>
        <p:nvGraphicFramePr>
          <p:cNvPr id="760834" name="Object 2"/>
          <p:cNvGraphicFramePr>
            <a:graphicFrameLocks noChangeAspect="1"/>
          </p:cNvGraphicFramePr>
          <p:nvPr/>
        </p:nvGraphicFramePr>
        <p:xfrm>
          <a:off x="251820" y="2139732"/>
          <a:ext cx="6088063" cy="1872077"/>
        </p:xfrm>
        <a:graphic>
          <a:graphicData uri="http://schemas.openxmlformats.org/presentationml/2006/ole">
            <mc:AlternateContent xmlns:mc="http://schemas.openxmlformats.org/markup-compatibility/2006">
              <mc:Choice xmlns:v="urn:schemas-microsoft-com:vml" Requires="v">
                <p:oleObj spid="_x0000_s760872" name="Microsoft Office Word 文档" r:id="rId5" imgW="6121660" imgH="1303166" progId="Word.Document.12">
                  <p:embed/>
                </p:oleObj>
              </mc:Choice>
              <mc:Fallback>
                <p:oleObj name="Microsoft Office Word 文档" r:id="rId5" imgW="6121660" imgH="1303166" progId="Word.Document.12">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820" y="2139732"/>
                        <a:ext cx="6088063" cy="18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矩形 52"/>
          <p:cNvSpPr/>
          <p:nvPr/>
        </p:nvSpPr>
        <p:spPr>
          <a:xfrm>
            <a:off x="251820" y="1491705"/>
            <a:ext cx="3318537" cy="400110"/>
          </a:xfrm>
          <a:prstGeom prst="rect">
            <a:avLst/>
          </a:prstGeom>
        </p:spPr>
        <p:txBody>
          <a:bodyPr wrap="none">
            <a:spAutoFit/>
          </a:bodyPr>
          <a:lstStyle/>
          <a:p>
            <a:r>
              <a:rPr lang="en-US" altLang="zh-CN" sz="2000" dirty="0"/>
              <a:t>6</a:t>
            </a:r>
            <a:r>
              <a:rPr lang="en-US" altLang="zh-CN" sz="2000" i="1" dirty="0"/>
              <a:t>.</a:t>
            </a:r>
            <a:r>
              <a:rPr lang="zh-CN" altLang="zh-CN" sz="2000" dirty="0"/>
              <a:t>均值与方差的性质有哪些</a:t>
            </a:r>
            <a:r>
              <a:rPr lang="en-US" altLang="zh-CN" sz="2000" dirty="0"/>
              <a:t>?</a:t>
            </a:r>
            <a:endParaRPr lang="zh-CN" altLang="zh-CN" sz="2000" dirty="0"/>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8" name="矩形 27"/>
          <p:cNvSpPr/>
          <p:nvPr/>
        </p:nvSpPr>
        <p:spPr>
          <a:xfrm>
            <a:off x="323823" y="1419702"/>
            <a:ext cx="8352348" cy="3170099"/>
          </a:xfrm>
          <a:prstGeom prst="rect">
            <a:avLst/>
          </a:prstGeom>
        </p:spPr>
        <p:txBody>
          <a:bodyPr wrap="square">
            <a:spAutoFit/>
          </a:bodyPr>
          <a:lstStyle/>
          <a:p>
            <a:r>
              <a:rPr lang="en-US" altLang="zh-CN" dirty="0"/>
              <a:t>     </a:t>
            </a:r>
            <a:r>
              <a:rPr lang="zh-CN" altLang="zh-CN" sz="2000" dirty="0"/>
              <a:t>几何概型、古典概型、相互独立事件与互斥事件的概率、条件概率是高考的热点</a:t>
            </a:r>
            <a:r>
              <a:rPr lang="en-US" altLang="zh-CN" sz="2000" dirty="0"/>
              <a:t>,</a:t>
            </a:r>
            <a:r>
              <a:rPr lang="zh-CN" altLang="zh-CN" sz="2000" dirty="0"/>
              <a:t>几何概型主要以客观题形式考查</a:t>
            </a:r>
            <a:r>
              <a:rPr lang="en-US" altLang="zh-CN" sz="2000" dirty="0"/>
              <a:t>,</a:t>
            </a:r>
            <a:r>
              <a:rPr lang="zh-CN" altLang="zh-CN" sz="2000" dirty="0"/>
              <a:t>求解的关键在于找准测度</a:t>
            </a:r>
            <a:r>
              <a:rPr lang="en-US" altLang="zh-CN" sz="2000" dirty="0"/>
              <a:t>(</a:t>
            </a:r>
            <a:r>
              <a:rPr lang="zh-CN" altLang="zh-CN" sz="2000" dirty="0"/>
              <a:t>长度或面积</a:t>
            </a:r>
            <a:r>
              <a:rPr lang="en-US" altLang="zh-CN" sz="2000" dirty="0"/>
              <a:t>);</a:t>
            </a:r>
            <a:r>
              <a:rPr lang="zh-CN" altLang="zh-CN" sz="2000" dirty="0"/>
              <a:t>相互独立事件、互斥事件常作为解答题的一部分考查</a:t>
            </a:r>
            <a:r>
              <a:rPr lang="en-US" altLang="zh-CN" sz="2000" dirty="0"/>
              <a:t>,</a:t>
            </a:r>
            <a:r>
              <a:rPr lang="zh-CN" altLang="zh-CN" sz="2000" dirty="0"/>
              <a:t>也是进一步求分布列、期望与方差的基础</a:t>
            </a:r>
            <a:r>
              <a:rPr lang="en-US" altLang="zh-CN" sz="2000" dirty="0"/>
              <a:t>,</a:t>
            </a:r>
            <a:r>
              <a:rPr lang="zh-CN" altLang="zh-CN" sz="2000" dirty="0"/>
              <a:t>求解该类问题要正确理解题意</a:t>
            </a:r>
            <a:r>
              <a:rPr lang="en-US" altLang="zh-CN" sz="2000" dirty="0"/>
              <a:t>,</a:t>
            </a:r>
            <a:r>
              <a:rPr lang="zh-CN" altLang="zh-CN" sz="2000" dirty="0"/>
              <a:t>准确判定概率模型</a:t>
            </a:r>
            <a:r>
              <a:rPr lang="en-US" altLang="zh-CN" sz="2000" dirty="0"/>
              <a:t>,</a:t>
            </a:r>
            <a:r>
              <a:rPr lang="zh-CN" altLang="zh-CN" sz="2000" dirty="0"/>
              <a:t>恰当选择概率公式</a:t>
            </a:r>
            <a:r>
              <a:rPr lang="en-US" altLang="zh-CN" sz="2000" i="1" dirty="0"/>
              <a:t>.</a:t>
            </a:r>
            <a:r>
              <a:rPr lang="zh-CN" altLang="zh-CN" sz="2000" dirty="0"/>
              <a:t>近几年的高考数学试题对统计案例的考查一般不单独命题</a:t>
            </a:r>
            <a:r>
              <a:rPr lang="en-US" altLang="zh-CN" sz="2000" dirty="0"/>
              <a:t>,</a:t>
            </a:r>
            <a:r>
              <a:rPr lang="zh-CN" altLang="zh-CN" sz="2000" dirty="0"/>
              <a:t>而是与概率、随机变量的数学期望交汇命题</a:t>
            </a:r>
            <a:r>
              <a:rPr lang="en-US" altLang="zh-CN" sz="2000" dirty="0"/>
              <a:t>,</a:t>
            </a:r>
            <a:r>
              <a:rPr lang="zh-CN" altLang="zh-CN" sz="2000" dirty="0"/>
              <a:t>高考对此类题目的要求是能根据给出的或通过统计图表给出的相关数据求线性回归方程</a:t>
            </a:r>
            <a:r>
              <a:rPr lang="en-US" altLang="zh-CN" sz="2000" dirty="0"/>
              <a:t>,</a:t>
            </a:r>
            <a:r>
              <a:rPr lang="zh-CN" altLang="zh-CN" sz="2000" dirty="0"/>
              <a:t>了解独立性检验的思想方法</a:t>
            </a:r>
            <a:r>
              <a:rPr lang="en-US" altLang="zh-CN" sz="2000" dirty="0"/>
              <a:t>,</a:t>
            </a:r>
            <a:r>
              <a:rPr lang="zh-CN" altLang="zh-CN" sz="2000" dirty="0"/>
              <a:t>会判断两个分类变量是否有关</a:t>
            </a:r>
            <a:r>
              <a:rPr lang="en-US" altLang="zh-CN" sz="2000" i="1" dirty="0"/>
              <a:t>.</a:t>
            </a:r>
            <a:r>
              <a:rPr lang="zh-CN" altLang="zh-CN" sz="2000" dirty="0"/>
              <a:t>从近几年高考情形来看</a:t>
            </a:r>
            <a:r>
              <a:rPr lang="en-US" altLang="zh-CN" sz="2000" dirty="0"/>
              <a:t>,</a:t>
            </a:r>
            <a:r>
              <a:rPr lang="zh-CN" altLang="zh-CN" sz="2000" dirty="0"/>
              <a:t>该类专题在高考中占的比例大约为</a:t>
            </a:r>
            <a:r>
              <a:rPr lang="en-US" altLang="zh-CN" sz="2000" dirty="0"/>
              <a:t>15%,</a:t>
            </a:r>
            <a:r>
              <a:rPr lang="zh-CN" altLang="zh-CN" sz="2000" dirty="0"/>
              <a:t>以简单题、中档题为主</a:t>
            </a:r>
            <a:r>
              <a:rPr lang="en-US" altLang="zh-CN" sz="2000" dirty="0"/>
              <a:t>,</a:t>
            </a:r>
            <a:r>
              <a:rPr lang="zh-CN" altLang="zh-CN" sz="2000" dirty="0"/>
              <a:t>考查题型分选择题、填空题和解答题</a:t>
            </a:r>
            <a:r>
              <a:rPr lang="en-US" altLang="zh-CN" sz="2000" i="1" dirty="0"/>
              <a:t>.</a:t>
            </a:r>
            <a:endParaRPr lang="zh-CN" altLang="zh-CN" sz="2000" dirty="0"/>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1820" y="2067729"/>
            <a:ext cx="8568357" cy="707886"/>
          </a:xfrm>
          <a:prstGeom prst="rect">
            <a:avLst/>
          </a:prstGeom>
        </p:spPr>
        <p:txBody>
          <a:bodyPr wrap="square">
            <a:spAutoFit/>
          </a:bodyPr>
          <a:lstStyle/>
          <a:p>
            <a:r>
              <a:rPr lang="en-US" altLang="zh-CN" sz="2000" dirty="0">
                <a:latin typeface="黑体" panose="02010609060101010101" charset="-122"/>
                <a:ea typeface="黑体" panose="02010609060101010101" charset="-122"/>
              </a:rPr>
              <a:t>1</a:t>
            </a:r>
            <a:r>
              <a:rPr lang="en-US" altLang="zh-CN" sz="2000" i="1" dirty="0">
                <a:solidFill>
                  <a:srgbClr val="00B0F0"/>
                </a:solidFill>
                <a:latin typeface="黑体" panose="02010609060101010101" charset="-122"/>
                <a:ea typeface="黑体" panose="02010609060101010101" charset="-122"/>
              </a:rPr>
              <a:t>.</a:t>
            </a:r>
            <a:r>
              <a:rPr lang="en-US" altLang="zh-CN" sz="2000" dirty="0">
                <a:solidFill>
                  <a:srgbClr val="00B0F0"/>
                </a:solidFill>
                <a:latin typeface="黑体" panose="02010609060101010101" charset="-122"/>
                <a:ea typeface="黑体" panose="02010609060101010101" charset="-122"/>
              </a:rPr>
              <a:t>(2018·</a:t>
            </a:r>
            <a:r>
              <a:rPr lang="zh-CN" altLang="zh-CN" sz="2000" dirty="0">
                <a:solidFill>
                  <a:srgbClr val="00B0F0"/>
                </a:solidFill>
                <a:latin typeface="黑体" panose="02010609060101010101" charset="-122"/>
                <a:ea typeface="黑体" panose="02010609060101010101" charset="-122"/>
              </a:rPr>
              <a:t>全国</a:t>
            </a:r>
            <a:r>
              <a:rPr lang="en-US" altLang="zh-CN" sz="2000" i="1" dirty="0">
                <a:solidFill>
                  <a:srgbClr val="00B0F0"/>
                </a:solidFill>
                <a:latin typeface="黑体" panose="02010609060101010101" charset="-122"/>
                <a:ea typeface="黑体" panose="02010609060101010101" charset="-122"/>
              </a:rPr>
              <a:t>Ⅰ</a:t>
            </a:r>
            <a:r>
              <a:rPr lang="zh-CN" altLang="zh-CN" sz="2000" dirty="0">
                <a:solidFill>
                  <a:srgbClr val="00B0F0"/>
                </a:solidFill>
                <a:latin typeface="黑体" panose="02010609060101010101" charset="-122"/>
                <a:ea typeface="黑体" panose="02010609060101010101" charset="-122"/>
              </a:rPr>
              <a:t>卷</a:t>
            </a:r>
            <a:r>
              <a:rPr lang="en-US" altLang="zh-CN" sz="2000" dirty="0">
                <a:solidFill>
                  <a:srgbClr val="00B0F0"/>
                </a:solidFill>
                <a:latin typeface="黑体" panose="02010609060101010101" charset="-122"/>
                <a:ea typeface="黑体" panose="02010609060101010101" charset="-122"/>
              </a:rPr>
              <a:t>·</a:t>
            </a:r>
            <a:r>
              <a:rPr lang="zh-CN" altLang="zh-CN" sz="2000" dirty="0">
                <a:solidFill>
                  <a:srgbClr val="00B0F0"/>
                </a:solidFill>
                <a:latin typeface="黑体" panose="02010609060101010101" charset="-122"/>
                <a:ea typeface="黑体" panose="02010609060101010101" charset="-122"/>
              </a:rPr>
              <a:t>理</a:t>
            </a:r>
            <a:r>
              <a:rPr lang="en-US" altLang="zh-CN" sz="2000" dirty="0">
                <a:solidFill>
                  <a:srgbClr val="00B0F0"/>
                </a:solidFill>
                <a:latin typeface="黑体" panose="02010609060101010101" charset="-122"/>
                <a:ea typeface="黑体" panose="02010609060101010101" charset="-122"/>
              </a:rPr>
              <a:t>T15</a:t>
            </a:r>
            <a:r>
              <a:rPr lang="zh-CN" altLang="zh-CN" sz="2000" dirty="0">
                <a:solidFill>
                  <a:srgbClr val="00B0F0"/>
                </a:solidFill>
                <a:latin typeface="黑体" panose="02010609060101010101" charset="-122"/>
                <a:ea typeface="黑体" panose="02010609060101010101" charset="-122"/>
              </a:rPr>
              <a:t>改编</a:t>
            </a:r>
            <a:r>
              <a:rPr lang="en-US" altLang="zh-CN" sz="2000" dirty="0">
                <a:solidFill>
                  <a:srgbClr val="00B0F0"/>
                </a:solidFill>
                <a:latin typeface="黑体" panose="02010609060101010101" charset="-122"/>
                <a:ea typeface="黑体" panose="02010609060101010101" charset="-122"/>
              </a:rPr>
              <a:t>)</a:t>
            </a:r>
            <a:r>
              <a:rPr lang="zh-CN" altLang="zh-CN" sz="2000" dirty="0">
                <a:latin typeface="黑体" panose="02010609060101010101" charset="-122"/>
                <a:ea typeface="黑体" panose="02010609060101010101" charset="-122"/>
              </a:rPr>
              <a:t>从</a:t>
            </a:r>
            <a:r>
              <a:rPr lang="en-US" altLang="zh-CN" sz="2000" dirty="0">
                <a:latin typeface="黑体" panose="02010609060101010101" charset="-122"/>
                <a:ea typeface="黑体" panose="02010609060101010101" charset="-122"/>
              </a:rPr>
              <a:t>2</a:t>
            </a:r>
            <a:r>
              <a:rPr lang="zh-CN" altLang="zh-CN" sz="2000" dirty="0">
                <a:latin typeface="黑体" panose="02010609060101010101" charset="-122"/>
                <a:ea typeface="黑体" panose="02010609060101010101" charset="-122"/>
              </a:rPr>
              <a:t>名女生</a:t>
            </a:r>
            <a:r>
              <a:rPr lang="en-US" altLang="zh-CN" sz="2000" dirty="0">
                <a:latin typeface="黑体" panose="02010609060101010101" charset="-122"/>
                <a:ea typeface="黑体" panose="02010609060101010101" charset="-122"/>
              </a:rPr>
              <a:t>,4</a:t>
            </a:r>
            <a:r>
              <a:rPr lang="zh-CN" altLang="zh-CN" sz="2000" dirty="0">
                <a:latin typeface="黑体" panose="02010609060101010101" charset="-122"/>
                <a:ea typeface="黑体" panose="02010609060101010101" charset="-122"/>
              </a:rPr>
              <a:t>名男生中选</a:t>
            </a:r>
            <a:r>
              <a:rPr lang="en-US" altLang="zh-CN" sz="2000" dirty="0">
                <a:latin typeface="黑体" panose="02010609060101010101" charset="-122"/>
                <a:ea typeface="黑体" panose="02010609060101010101" charset="-122"/>
              </a:rPr>
              <a:t>3</a:t>
            </a:r>
            <a:r>
              <a:rPr lang="zh-CN" altLang="zh-CN" sz="2000" dirty="0">
                <a:latin typeface="黑体" panose="02010609060101010101" charset="-122"/>
                <a:ea typeface="黑体" panose="02010609060101010101" charset="-122"/>
              </a:rPr>
              <a:t>人参加科技比赛</a:t>
            </a:r>
            <a:r>
              <a:rPr lang="en-US" altLang="zh-CN" sz="2000" dirty="0">
                <a:latin typeface="黑体" panose="02010609060101010101" charset="-122"/>
                <a:ea typeface="黑体" panose="02010609060101010101" charset="-122"/>
              </a:rPr>
              <a:t>,</a:t>
            </a:r>
            <a:r>
              <a:rPr lang="zh-CN" altLang="zh-CN" sz="2000" dirty="0">
                <a:latin typeface="黑体" panose="02010609060101010101" charset="-122"/>
                <a:ea typeface="黑体" panose="02010609060101010101" charset="-122"/>
              </a:rPr>
              <a:t>恰有</a:t>
            </a:r>
            <a:r>
              <a:rPr lang="en-US" altLang="zh-CN" sz="2000" dirty="0">
                <a:latin typeface="黑体" panose="02010609060101010101" charset="-122"/>
                <a:ea typeface="黑体" panose="02010609060101010101" charset="-122"/>
              </a:rPr>
              <a:t>1</a:t>
            </a:r>
            <a:r>
              <a:rPr lang="zh-CN" altLang="zh-CN" sz="2000" dirty="0">
                <a:latin typeface="黑体" panose="02010609060101010101" charset="-122"/>
                <a:ea typeface="黑体" panose="02010609060101010101" charset="-122"/>
              </a:rPr>
              <a:t>名女生入选</a:t>
            </a:r>
            <a:r>
              <a:rPr lang="en-US" altLang="zh-CN" sz="2000" dirty="0">
                <a:latin typeface="黑体" panose="02010609060101010101" charset="-122"/>
                <a:ea typeface="黑体" panose="02010609060101010101" charset="-122"/>
              </a:rPr>
              <a:t>,</a:t>
            </a:r>
            <a:r>
              <a:rPr lang="zh-CN" altLang="zh-CN" sz="2000" dirty="0">
                <a:latin typeface="黑体" panose="02010609060101010101" charset="-122"/>
                <a:ea typeface="黑体" panose="02010609060101010101" charset="-122"/>
              </a:rPr>
              <a:t>则不同的选法共有</a:t>
            </a:r>
            <a:r>
              <a:rPr lang="zh-CN" altLang="zh-CN" sz="2000" i="1" u="sng" dirty="0">
                <a:latin typeface="黑体" panose="02010609060101010101" charset="-122"/>
                <a:ea typeface="黑体" panose="02010609060101010101" charset="-122"/>
              </a:rPr>
              <a:t>　　　　</a:t>
            </a:r>
            <a:r>
              <a:rPr lang="zh-CN" altLang="zh-CN" sz="2000" dirty="0">
                <a:latin typeface="黑体" panose="02010609060101010101" charset="-122"/>
                <a:ea typeface="黑体" panose="02010609060101010101" charset="-122"/>
              </a:rPr>
              <a:t>种</a:t>
            </a:r>
            <a:r>
              <a:rPr lang="en-US" altLang="zh-CN" sz="2000" i="1" dirty="0">
                <a:latin typeface="黑体" panose="02010609060101010101" charset="-122"/>
                <a:ea typeface="黑体" panose="02010609060101010101" charset="-122"/>
              </a:rPr>
              <a:t>.</a:t>
            </a:r>
            <a:r>
              <a:rPr lang="en-US" altLang="zh-CN" sz="2000" dirty="0">
                <a:latin typeface="黑体" panose="02010609060101010101" charset="-122"/>
                <a:ea typeface="黑体" panose="02010609060101010101" charset="-122"/>
              </a:rPr>
              <a:t>(</a:t>
            </a:r>
            <a:r>
              <a:rPr lang="zh-CN" altLang="zh-CN" sz="2000" dirty="0">
                <a:latin typeface="黑体" panose="02010609060101010101" charset="-122"/>
                <a:ea typeface="黑体" panose="02010609060101010101" charset="-122"/>
              </a:rPr>
              <a:t>用数字填写答案</a:t>
            </a:r>
            <a:r>
              <a:rPr lang="en-US" altLang="zh-CN" sz="2000" dirty="0">
                <a:latin typeface="黑体" panose="02010609060101010101" charset="-122"/>
                <a:ea typeface="黑体" panose="02010609060101010101" charset="-122"/>
              </a:rPr>
              <a:t>) </a:t>
            </a:r>
            <a:endParaRPr lang="zh-CN" altLang="zh-CN" sz="2000" dirty="0">
              <a:latin typeface="黑体" panose="02010609060101010101" charset="-122"/>
              <a:ea typeface="黑体" panose="02010609060101010101" charset="-122"/>
            </a:endParaRPr>
          </a:p>
        </p:txBody>
      </p:sp>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251819" y="1203693"/>
            <a:ext cx="7848327" cy="646331"/>
          </a:xfrm>
          <a:prstGeom prst="rect">
            <a:avLst/>
          </a:prstGeom>
        </p:spPr>
        <p:txBody>
          <a:bodyPr wrap="square">
            <a:spAutoFit/>
          </a:bodyPr>
          <a:lstStyle/>
          <a:p>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一</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考查排列、组合的应用</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以考查两个计数原理和排列、组合的应用为主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难度中等</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常常以选择题、填空题的形式出现</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4716006" y="2427744"/>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12</a:t>
            </a:r>
            <a:endParaRPr lang="zh-CN" altLang="en-US" sz="2000" dirty="0">
              <a:solidFill>
                <a:srgbClr val="FF0000"/>
              </a:solidFill>
              <a:latin typeface="黑体" panose="02010609060101010101" charset="-122"/>
              <a:ea typeface="黑体" panose="02010609060101010101" charset="-122"/>
            </a:endParaRPr>
          </a:p>
        </p:txBody>
      </p:sp>
      <p:sp>
        <p:nvSpPr>
          <p:cNvPr id="32" name="矩形 31"/>
          <p:cNvSpPr/>
          <p:nvPr/>
        </p:nvSpPr>
        <p:spPr>
          <a:xfrm>
            <a:off x="179817" y="195651"/>
            <a:ext cx="3438762" cy="369332"/>
          </a:xfrm>
          <a:prstGeom prst="rect">
            <a:avLst/>
          </a:prstGeom>
        </p:spPr>
        <p:txBody>
          <a:bodyPr wrap="none">
            <a:spAutoFit/>
          </a:bodyPr>
          <a:lstStyle/>
          <a:p>
            <a:r>
              <a:rPr lang="zh-CN" altLang="zh-CN" b="1" dirty="0"/>
              <a:t>一、选择题、填空题的命题特点</a:t>
            </a:r>
          </a:p>
        </p:txBody>
      </p:sp>
      <p:graphicFrame>
        <p:nvGraphicFramePr>
          <p:cNvPr id="763912" name="Object 8"/>
          <p:cNvGraphicFramePr>
            <a:graphicFrameLocks noChangeAspect="1"/>
          </p:cNvGraphicFramePr>
          <p:nvPr/>
        </p:nvGraphicFramePr>
        <p:xfrm>
          <a:off x="323850" y="3078163"/>
          <a:ext cx="8162925" cy="523875"/>
        </p:xfrm>
        <a:graphic>
          <a:graphicData uri="http://schemas.openxmlformats.org/presentationml/2006/ole">
            <mc:AlternateContent xmlns:mc="http://schemas.openxmlformats.org/markup-compatibility/2006">
              <mc:Choice xmlns:v="urn:schemas-microsoft-com:vml" Requires="v">
                <p:oleObj spid="_x0000_s763950" name="Microsoft Office Word 文档" r:id="rId4" imgW="6121660" imgH="396710" progId="Word.Document.12">
                  <p:embed/>
                </p:oleObj>
              </mc:Choice>
              <mc:Fallback>
                <p:oleObj name="Microsoft Office Word 文档" r:id="rId4" imgW="6121660" imgH="396710" progId="Word.Document.12">
                  <p:embed/>
                  <p:pic>
                    <p:nvPicPr>
                      <p:cNvPr id="0"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3078163"/>
                        <a:ext cx="81629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63912"/>
                                        </p:tgtEl>
                                        <p:attrNameLst>
                                          <p:attrName>style.visibility</p:attrName>
                                        </p:attrNameLst>
                                      </p:cBhvr>
                                      <p:to>
                                        <p:strVal val="visible"/>
                                      </p:to>
                                    </p:set>
                                    <p:anim calcmode="lin" valueType="num">
                                      <p:cBhvr additive="base">
                                        <p:cTn id="14" dur="500" fill="hold"/>
                                        <p:tgtEl>
                                          <p:spTgt spid="763912"/>
                                        </p:tgtEl>
                                        <p:attrNameLst>
                                          <p:attrName>ppt_x</p:attrName>
                                        </p:attrNameLst>
                                      </p:cBhvr>
                                      <p:tavLst>
                                        <p:tav tm="0">
                                          <p:val>
                                            <p:strVal val="#ppt_x"/>
                                          </p:val>
                                        </p:tav>
                                        <p:tav tm="100000">
                                          <p:val>
                                            <p:strVal val="#ppt_x"/>
                                          </p:val>
                                        </p:tav>
                                      </p:tavLst>
                                    </p:anim>
                                    <p:anim calcmode="lin" valueType="num">
                                      <p:cBhvr additive="base">
                                        <p:cTn id="15" dur="500" fill="hold"/>
                                        <p:tgtEl>
                                          <p:spTgt spid="76391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8"/>
          <p:cNvGraphicFramePr>
            <a:graphicFrameLocks noChangeAspect="1"/>
          </p:cNvGraphicFramePr>
          <p:nvPr/>
        </p:nvGraphicFramePr>
        <p:xfrm>
          <a:off x="251820" y="411660"/>
          <a:ext cx="7780712" cy="1293921"/>
        </p:xfrm>
        <a:graphic>
          <a:graphicData uri="http://schemas.openxmlformats.org/presentationml/2006/ole">
            <mc:AlternateContent xmlns:mc="http://schemas.openxmlformats.org/markup-compatibility/2006">
              <mc:Choice xmlns:v="urn:schemas-microsoft-com:vml" Requires="v">
                <p:oleObj spid="_x0000_s770178" name="Microsoft Office Word 文档" r:id="rId4" imgW="6121660" imgH="1047573" progId="Word.Document.12">
                  <p:embed/>
                </p:oleObj>
              </mc:Choice>
              <mc:Fallback>
                <p:oleObj name="Microsoft Office Word 文档" r:id="rId4" imgW="6121660" imgH="1047573" progId="Word.Document.12">
                  <p:embed/>
                  <p:pic>
                    <p:nvPicPr>
                      <p:cNvPr id="0" name="Picture 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411660"/>
                        <a:ext cx="7780712" cy="129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0062" name="Object 14"/>
          <p:cNvGraphicFramePr>
            <a:graphicFrameLocks noChangeAspect="1"/>
          </p:cNvGraphicFramePr>
          <p:nvPr/>
        </p:nvGraphicFramePr>
        <p:xfrm>
          <a:off x="-180198" y="1275696"/>
          <a:ext cx="8342313" cy="825500"/>
        </p:xfrm>
        <a:graphic>
          <a:graphicData uri="http://schemas.openxmlformats.org/presentationml/2006/ole">
            <mc:AlternateContent xmlns:mc="http://schemas.openxmlformats.org/markup-compatibility/2006">
              <mc:Choice xmlns:v="urn:schemas-microsoft-com:vml" Requires="v">
                <p:oleObj spid="_x0000_s770179" name="Microsoft Office Word 文档" r:id="rId6" imgW="6095019" imgH="604784" progId="Word.Document.12">
                  <p:embed/>
                </p:oleObj>
              </mc:Choice>
              <mc:Fallback>
                <p:oleObj name="Microsoft Office Word 文档" r:id="rId6" imgW="6095019" imgH="604784" progId="Word.Document.12">
                  <p:embed/>
                  <p:pic>
                    <p:nvPicPr>
                      <p:cNvPr id="0" name="Picture 1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98" y="1275696"/>
                        <a:ext cx="83423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0069" name="Object 21"/>
          <p:cNvGraphicFramePr>
            <a:graphicFrameLocks noChangeAspect="1"/>
          </p:cNvGraphicFramePr>
          <p:nvPr/>
        </p:nvGraphicFramePr>
        <p:xfrm>
          <a:off x="0" y="3363783"/>
          <a:ext cx="8664575" cy="1114425"/>
        </p:xfrm>
        <a:graphic>
          <a:graphicData uri="http://schemas.openxmlformats.org/presentationml/2006/ole">
            <mc:AlternateContent xmlns:mc="http://schemas.openxmlformats.org/markup-compatibility/2006">
              <mc:Choice xmlns:v="urn:schemas-microsoft-com:vml" Requires="v">
                <p:oleObj spid="_x0000_s770180" name="Microsoft Office Word 文档" r:id="rId8" imgW="6121660" imgH="792339" progId="Word.Document.12">
                  <p:embed/>
                </p:oleObj>
              </mc:Choice>
              <mc:Fallback>
                <p:oleObj name="Microsoft Office Word 文档" r:id="rId8" imgW="6121660" imgH="792339" progId="Word.Document.12">
                  <p:embed/>
                  <p:pic>
                    <p:nvPicPr>
                      <p:cNvPr id="0" name="Picture 1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363783"/>
                        <a:ext cx="866457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矩形 40"/>
          <p:cNvSpPr/>
          <p:nvPr/>
        </p:nvSpPr>
        <p:spPr>
          <a:xfrm>
            <a:off x="179817" y="2139732"/>
            <a:ext cx="7776323" cy="923330"/>
          </a:xfrm>
          <a:prstGeom prst="rect">
            <a:avLst/>
          </a:prstGeom>
        </p:spPr>
        <p:txBody>
          <a:bodyPr wrap="square">
            <a:spAutoFit/>
          </a:bodyPr>
          <a:lstStyle/>
          <a:p>
            <a:r>
              <a:rPr lang="en-US" altLang="zh-CN" dirty="0">
                <a:latin typeface="黑体" panose="02010609060101010101" charset="-122"/>
                <a:ea typeface="黑体" panose="02010609060101010101" charset="-122"/>
              </a:rPr>
              <a:t>3</a:t>
            </a:r>
            <a:r>
              <a:rPr lang="en-US" altLang="zh-CN" i="1" dirty="0">
                <a:solidFill>
                  <a:srgbClr val="00B0F0"/>
                </a:solidFill>
                <a:latin typeface="黑体" panose="02010609060101010101" charset="-122"/>
                <a:ea typeface="黑体" panose="02010609060101010101" charset="-122"/>
              </a:rPr>
              <a:t>.</a:t>
            </a:r>
            <a:r>
              <a:rPr lang="en-US" altLang="zh-CN" dirty="0">
                <a:solidFill>
                  <a:srgbClr val="00B0F0"/>
                </a:solidFill>
                <a:latin typeface="黑体" panose="02010609060101010101" charset="-122"/>
                <a:ea typeface="黑体" panose="02010609060101010101" charset="-122"/>
              </a:rPr>
              <a:t>(2017·</a:t>
            </a:r>
            <a:r>
              <a:rPr lang="zh-CN" altLang="zh-CN" dirty="0">
                <a:solidFill>
                  <a:srgbClr val="00B0F0"/>
                </a:solidFill>
                <a:latin typeface="黑体" panose="02010609060101010101" charset="-122"/>
                <a:ea typeface="黑体" panose="02010609060101010101" charset="-122"/>
              </a:rPr>
              <a:t>全国</a:t>
            </a:r>
            <a:r>
              <a:rPr lang="en-US" altLang="zh-CN" i="1" dirty="0">
                <a:solidFill>
                  <a:srgbClr val="00B0F0"/>
                </a:solidFill>
                <a:latin typeface="黑体" panose="02010609060101010101" charset="-122"/>
                <a:ea typeface="黑体" panose="02010609060101010101" charset="-122"/>
              </a:rPr>
              <a:t>Ⅱ</a:t>
            </a:r>
            <a:r>
              <a:rPr lang="zh-CN" altLang="zh-CN" dirty="0">
                <a:solidFill>
                  <a:srgbClr val="00B0F0"/>
                </a:solidFill>
                <a:latin typeface="黑体" panose="02010609060101010101" charset="-122"/>
                <a:ea typeface="黑体" panose="02010609060101010101" charset="-122"/>
              </a:rPr>
              <a:t>卷</a:t>
            </a:r>
            <a:r>
              <a:rPr lang="en-US" altLang="zh-CN" dirty="0">
                <a:solidFill>
                  <a:srgbClr val="00B0F0"/>
                </a:solidFill>
                <a:latin typeface="黑体" panose="02010609060101010101" charset="-122"/>
                <a:ea typeface="黑体" panose="02010609060101010101" charset="-122"/>
              </a:rPr>
              <a:t>·</a:t>
            </a:r>
            <a:r>
              <a:rPr lang="zh-CN" altLang="zh-CN" dirty="0">
                <a:solidFill>
                  <a:srgbClr val="00B0F0"/>
                </a:solidFill>
                <a:latin typeface="黑体" panose="02010609060101010101" charset="-122"/>
                <a:ea typeface="黑体" panose="02010609060101010101" charset="-122"/>
              </a:rPr>
              <a:t>理</a:t>
            </a:r>
            <a:r>
              <a:rPr lang="en-US" altLang="zh-CN" dirty="0">
                <a:solidFill>
                  <a:srgbClr val="00B0F0"/>
                </a:solidFill>
                <a:latin typeface="黑体" panose="02010609060101010101" charset="-122"/>
                <a:ea typeface="黑体" panose="02010609060101010101" charset="-122"/>
              </a:rPr>
              <a:t>T6</a:t>
            </a:r>
            <a:r>
              <a:rPr lang="zh-CN" altLang="zh-CN" dirty="0">
                <a:solidFill>
                  <a:srgbClr val="00B0F0"/>
                </a:solidFill>
                <a:latin typeface="黑体" panose="02010609060101010101" charset="-122"/>
                <a:ea typeface="黑体" panose="02010609060101010101" charset="-122"/>
              </a:rPr>
              <a:t>改编</a:t>
            </a:r>
            <a:r>
              <a:rPr lang="en-US" altLang="zh-CN" dirty="0">
                <a:solidFill>
                  <a:srgbClr val="00B0F0"/>
                </a:solidFill>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安排</a:t>
            </a:r>
            <a:r>
              <a:rPr lang="en-US" altLang="zh-CN" dirty="0">
                <a:latin typeface="黑体" panose="02010609060101010101" charset="-122"/>
                <a:ea typeface="黑体" panose="02010609060101010101" charset="-122"/>
              </a:rPr>
              <a:t>5</a:t>
            </a:r>
            <a:r>
              <a:rPr lang="zh-CN" altLang="zh-CN" dirty="0">
                <a:latin typeface="黑体" panose="02010609060101010101" charset="-122"/>
                <a:ea typeface="黑体" panose="02010609060101010101" charset="-122"/>
              </a:rPr>
              <a:t>名志愿者完成</a:t>
            </a:r>
            <a:r>
              <a:rPr lang="en-US" altLang="zh-CN" dirty="0">
                <a:latin typeface="黑体" panose="02010609060101010101" charset="-122"/>
                <a:ea typeface="黑体" panose="02010609060101010101" charset="-122"/>
              </a:rPr>
              <a:t>4</a:t>
            </a:r>
            <a:r>
              <a:rPr lang="zh-CN" altLang="zh-CN" dirty="0">
                <a:latin typeface="黑体" panose="02010609060101010101" charset="-122"/>
                <a:ea typeface="黑体" panose="02010609060101010101" charset="-122"/>
              </a:rPr>
              <a:t>项工作</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每项工作只需由</a:t>
            </a:r>
            <a:r>
              <a:rPr lang="en-US" altLang="zh-CN" dirty="0">
                <a:latin typeface="黑体" panose="02010609060101010101" charset="-122"/>
                <a:ea typeface="黑体" panose="02010609060101010101" charset="-122"/>
              </a:rPr>
              <a:t>1</a:t>
            </a:r>
            <a:r>
              <a:rPr lang="zh-CN" altLang="zh-CN" dirty="0">
                <a:latin typeface="黑体" panose="02010609060101010101" charset="-122"/>
                <a:ea typeface="黑体" panose="02010609060101010101" charset="-122"/>
              </a:rPr>
              <a:t>人完成</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则不同的安排方式共有</a:t>
            </a:r>
            <a:r>
              <a:rPr lang="en-US" altLang="zh-CN" dirty="0">
                <a:latin typeface="黑体" panose="02010609060101010101" charset="-122"/>
                <a:ea typeface="黑体" panose="02010609060101010101" charset="-122"/>
              </a:rPr>
              <a:t>(</a:t>
            </a:r>
            <a:r>
              <a:rPr lang="zh-CN" altLang="zh-CN" i="1"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A</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120</a:t>
            </a:r>
            <a:r>
              <a:rPr lang="zh-CN" altLang="zh-CN" dirty="0">
                <a:latin typeface="黑体" panose="02010609060101010101" charset="-122"/>
                <a:ea typeface="黑体" panose="02010609060101010101" charset="-122"/>
              </a:rPr>
              <a:t>种</a:t>
            </a:r>
            <a:r>
              <a:rPr lang="zh-CN" altLang="zh-CN" i="1"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	B</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180</a:t>
            </a:r>
            <a:r>
              <a:rPr lang="zh-CN" altLang="zh-CN" dirty="0">
                <a:latin typeface="黑体" panose="02010609060101010101" charset="-122"/>
                <a:ea typeface="黑体" panose="02010609060101010101" charset="-122"/>
              </a:rPr>
              <a:t>种</a:t>
            </a:r>
            <a:r>
              <a:rPr lang="en-US" altLang="zh-CN" dirty="0">
                <a:latin typeface="黑体" panose="02010609060101010101" charset="-122"/>
                <a:ea typeface="黑体" panose="02010609060101010101" charset="-122"/>
              </a:rPr>
              <a:t>          C</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240</a:t>
            </a:r>
            <a:r>
              <a:rPr lang="zh-CN" altLang="zh-CN" dirty="0">
                <a:latin typeface="黑体" panose="02010609060101010101" charset="-122"/>
                <a:ea typeface="黑体" panose="02010609060101010101" charset="-122"/>
              </a:rPr>
              <a:t>种</a:t>
            </a:r>
            <a:r>
              <a:rPr lang="zh-CN" altLang="zh-CN" i="1"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	D</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360</a:t>
            </a:r>
            <a:r>
              <a:rPr lang="zh-CN" altLang="zh-CN" dirty="0">
                <a:latin typeface="黑体" panose="02010609060101010101" charset="-122"/>
                <a:ea typeface="黑体" panose="02010609060101010101" charset="-122"/>
              </a:rPr>
              <a:t>种</a:t>
            </a:r>
          </a:p>
        </p:txBody>
      </p:sp>
      <p:sp>
        <p:nvSpPr>
          <p:cNvPr id="42" name=" 212"/>
          <p:cNvSpPr/>
          <p:nvPr/>
        </p:nvSpPr>
        <p:spPr>
          <a:xfrm>
            <a:off x="6732090" y="408381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44" name=" 28">
            <a:hlinkClick r:id="rId10"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46" name="矩形 45"/>
          <p:cNvSpPr/>
          <p:nvPr/>
        </p:nvSpPr>
        <p:spPr>
          <a:xfrm>
            <a:off x="2483913" y="627669"/>
            <a:ext cx="535724" cy="369332"/>
          </a:xfrm>
          <a:prstGeom prst="rect">
            <a:avLst/>
          </a:prstGeom>
        </p:spPr>
        <p:txBody>
          <a:bodyPr wrap="none">
            <a:spAutoFit/>
          </a:bodyPr>
          <a:lstStyle/>
          <a:p>
            <a:r>
              <a:rPr lang="en-US" altLang="zh-CN" dirty="0">
                <a:solidFill>
                  <a:srgbClr val="FF0000"/>
                </a:solidFill>
                <a:latin typeface="黑体" panose="02010609060101010101" charset="-122"/>
                <a:ea typeface="黑体" panose="02010609060101010101" charset="-122"/>
              </a:rPr>
              <a:t>720</a:t>
            </a:r>
            <a:endParaRPr lang="zh-CN" altLang="en-US" dirty="0">
              <a:solidFill>
                <a:srgbClr val="FF0000"/>
              </a:solidFill>
              <a:latin typeface="黑体" panose="02010609060101010101" charset="-122"/>
              <a:ea typeface="黑体" panose="02010609060101010101" charset="-122"/>
            </a:endParaRPr>
          </a:p>
        </p:txBody>
      </p:sp>
      <p:sp>
        <p:nvSpPr>
          <p:cNvPr id="49" name="矩形 48"/>
          <p:cNvSpPr/>
          <p:nvPr/>
        </p:nvSpPr>
        <p:spPr>
          <a:xfrm>
            <a:off x="3779967" y="2427744"/>
            <a:ext cx="300082" cy="369332"/>
          </a:xfrm>
          <a:prstGeom prst="rect">
            <a:avLst/>
          </a:prstGeom>
        </p:spPr>
        <p:txBody>
          <a:bodyPr wrap="none">
            <a:spAutoFit/>
          </a:bodyPr>
          <a:lstStyle/>
          <a:p>
            <a:r>
              <a:rPr lang="en-US" altLang="zh-CN" dirty="0">
                <a:solidFill>
                  <a:srgbClr val="FF0000"/>
                </a:solidFill>
                <a:latin typeface="黑体" panose="02010609060101010101" charset="-122"/>
                <a:ea typeface="黑体" panose="02010609060101010101" charset="-122"/>
              </a:rPr>
              <a:t>A</a:t>
            </a:r>
            <a:endParaRPr lang="zh-CN" altLang="en-US" dirty="0">
              <a:solidFill>
                <a:srgbClr val="FF0000"/>
              </a:solidFill>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5" restart="whenNotActive" fill="hold" evtFilter="cancelBubble" nodeType="interactiveSeq">
                <p:stCondLst>
                  <p:cond evt="onClick" delay="0">
                    <p:tgtEl>
                      <p:spTgt spid="44"/>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70062"/>
                                        </p:tgtEl>
                                        <p:attrNameLst>
                                          <p:attrName>style.visibility</p:attrName>
                                        </p:attrNameLst>
                                      </p:cBhvr>
                                      <p:to>
                                        <p:strVal val="visible"/>
                                      </p:to>
                                    </p:set>
                                    <p:anim calcmode="lin" valueType="num">
                                      <p:cBhvr additive="base">
                                        <p:cTn id="20" dur="500" fill="hold"/>
                                        <p:tgtEl>
                                          <p:spTgt spid="770062"/>
                                        </p:tgtEl>
                                        <p:attrNameLst>
                                          <p:attrName>ppt_x</p:attrName>
                                        </p:attrNameLst>
                                      </p:cBhvr>
                                      <p:tavLst>
                                        <p:tav tm="0">
                                          <p:val>
                                            <p:strVal val="#ppt_x"/>
                                          </p:val>
                                        </p:tav>
                                        <p:tav tm="100000">
                                          <p:val>
                                            <p:strVal val="#ppt_x"/>
                                          </p:val>
                                        </p:tav>
                                      </p:tavLst>
                                    </p:anim>
                                    <p:anim calcmode="lin" valueType="num">
                                      <p:cBhvr additive="base">
                                        <p:cTn id="21" dur="500" fill="hold"/>
                                        <p:tgtEl>
                                          <p:spTgt spid="77006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70069"/>
                                        </p:tgtEl>
                                        <p:attrNameLst>
                                          <p:attrName>style.visibility</p:attrName>
                                        </p:attrNameLst>
                                      </p:cBhvr>
                                      <p:to>
                                        <p:strVal val="visible"/>
                                      </p:to>
                                    </p:set>
                                    <p:anim calcmode="lin" valueType="num">
                                      <p:cBhvr additive="base">
                                        <p:cTn id="26" dur="500" fill="hold"/>
                                        <p:tgtEl>
                                          <p:spTgt spid="770069"/>
                                        </p:tgtEl>
                                        <p:attrNameLst>
                                          <p:attrName>ppt_x</p:attrName>
                                        </p:attrNameLst>
                                      </p:cBhvr>
                                      <p:tavLst>
                                        <p:tav tm="0">
                                          <p:val>
                                            <p:strVal val="#ppt_x"/>
                                          </p:val>
                                        </p:tav>
                                        <p:tav tm="100000">
                                          <p:val>
                                            <p:strVal val="#ppt_x"/>
                                          </p:val>
                                        </p:tav>
                                      </p:tavLst>
                                    </p:anim>
                                    <p:anim calcmode="lin" valueType="num">
                                      <p:cBhvr additive="base">
                                        <p:cTn id="27" dur="500" fill="hold"/>
                                        <p:tgtEl>
                                          <p:spTgt spid="77006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4"/>
                  </p:tgtEl>
                </p:cond>
              </p:nextCondLst>
            </p:seq>
          </p:childTnLst>
        </p:cTn>
      </p:par>
    </p:tnLst>
    <p:bldLst>
      <p:bldP spid="46"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3" name="矩形 32"/>
          <p:cNvSpPr/>
          <p:nvPr/>
        </p:nvSpPr>
        <p:spPr>
          <a:xfrm>
            <a:off x="251819" y="1275696"/>
            <a:ext cx="8424352" cy="646331"/>
          </a:xfrm>
          <a:prstGeom prst="rect">
            <a:avLst/>
          </a:prstGeom>
        </p:spPr>
        <p:txBody>
          <a:bodyPr wrap="square">
            <a:spAutoFit/>
          </a:bodyPr>
          <a:lstStyle/>
          <a:p>
            <a:r>
              <a:rPr lang="zh-CN" altLang="zh-CN" i="1" dirty="0"/>
              <a:t>　</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二</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考查二项式定理的应用</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以考查运用二项式定理求特定项、求项数和二项式定理性质的应用为主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难度中等</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常常以选择题、填空题的形式出现</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graphicFrame>
        <p:nvGraphicFramePr>
          <p:cNvPr id="772100" name="Object 4"/>
          <p:cNvGraphicFramePr>
            <a:graphicFrameLocks noChangeAspect="1"/>
          </p:cNvGraphicFramePr>
          <p:nvPr/>
        </p:nvGraphicFramePr>
        <p:xfrm>
          <a:off x="323823" y="1923722"/>
          <a:ext cx="8509022" cy="1080045"/>
        </p:xfrm>
        <a:graphic>
          <a:graphicData uri="http://schemas.openxmlformats.org/presentationml/2006/ole">
            <mc:AlternateContent xmlns:mc="http://schemas.openxmlformats.org/markup-compatibility/2006">
              <mc:Choice xmlns:v="urn:schemas-microsoft-com:vml" Requires="v">
                <p:oleObj spid="_x0000_s772175" name="Microsoft Office Word 文档" r:id="rId4" imgW="7857282" imgH="1007974" progId="Word.Document.12">
                  <p:embed/>
                </p:oleObj>
              </mc:Choice>
              <mc:Fallback>
                <p:oleObj name="Microsoft Office Word 文档" r:id="rId4" imgW="7857282" imgH="1007974" progId="Word.Document.12">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1923722"/>
                        <a:ext cx="8509022" cy="108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Box 35"/>
          <p:cNvSpPr txBox="1"/>
          <p:nvPr/>
        </p:nvSpPr>
        <p:spPr>
          <a:xfrm>
            <a:off x="6876084" y="2067729"/>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graphicFrame>
        <p:nvGraphicFramePr>
          <p:cNvPr id="772102" name="Object 6"/>
          <p:cNvGraphicFramePr>
            <a:graphicFrameLocks noChangeAspect="1"/>
          </p:cNvGraphicFramePr>
          <p:nvPr/>
        </p:nvGraphicFramePr>
        <p:xfrm>
          <a:off x="0" y="3075771"/>
          <a:ext cx="8028144" cy="1583717"/>
        </p:xfrm>
        <a:graphic>
          <a:graphicData uri="http://schemas.openxmlformats.org/presentationml/2006/ole">
            <mc:AlternateContent xmlns:mc="http://schemas.openxmlformats.org/markup-compatibility/2006">
              <mc:Choice xmlns:v="urn:schemas-microsoft-com:vml" Requires="v">
                <p:oleObj spid="_x0000_s772176" name="Microsoft Office Word 文档" r:id="rId6" imgW="6121660" imgH="1387404" progId="Word.Document.12">
                  <p:embed/>
                </p:oleObj>
              </mc:Choice>
              <mc:Fallback>
                <p:oleObj name="Microsoft Office Word 文档" r:id="rId6" imgW="6121660" imgH="1387404" progId="Word.Document.12">
                  <p:embed/>
                  <p:pic>
                    <p:nvPicPr>
                      <p:cNvPr id="0"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075771"/>
                        <a:ext cx="8028144" cy="158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72102"/>
                                        </p:tgtEl>
                                        <p:attrNameLst>
                                          <p:attrName>style.visibility</p:attrName>
                                        </p:attrNameLst>
                                      </p:cBhvr>
                                      <p:to>
                                        <p:strVal val="visible"/>
                                      </p:to>
                                    </p:set>
                                    <p:anim calcmode="lin" valueType="num">
                                      <p:cBhvr additive="base">
                                        <p:cTn id="14" dur="500" fill="hold"/>
                                        <p:tgtEl>
                                          <p:spTgt spid="772102"/>
                                        </p:tgtEl>
                                        <p:attrNameLst>
                                          <p:attrName>ppt_x</p:attrName>
                                        </p:attrNameLst>
                                      </p:cBhvr>
                                      <p:tavLst>
                                        <p:tav tm="0">
                                          <p:val>
                                            <p:strVal val="#ppt_x"/>
                                          </p:val>
                                        </p:tav>
                                        <p:tav tm="100000">
                                          <p:val>
                                            <p:strVal val="#ppt_x"/>
                                          </p:val>
                                        </p:tav>
                                      </p:tavLst>
                                    </p:anim>
                                    <p:anim calcmode="lin" valueType="num">
                                      <p:cBhvr additive="base">
                                        <p:cTn id="15" dur="500" fill="hold"/>
                                        <p:tgtEl>
                                          <p:spTgt spid="77210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aphicFrame>
        <p:nvGraphicFramePr>
          <p:cNvPr id="1034247" name="Object 7"/>
          <p:cNvGraphicFramePr>
            <a:graphicFrameLocks noChangeAspect="1"/>
          </p:cNvGraphicFramePr>
          <p:nvPr/>
        </p:nvGraphicFramePr>
        <p:xfrm>
          <a:off x="-44450" y="2497138"/>
          <a:ext cx="8820150" cy="1717675"/>
        </p:xfrm>
        <a:graphic>
          <a:graphicData uri="http://schemas.openxmlformats.org/presentationml/2006/ole">
            <mc:AlternateContent xmlns:mc="http://schemas.openxmlformats.org/markup-compatibility/2006">
              <mc:Choice xmlns:v="urn:schemas-microsoft-com:vml" Requires="v">
                <p:oleObj spid="_x0000_s1034321" name="Microsoft Office Word 文档" r:id="rId4" imgW="8108571" imgH="1585038" progId="Word.Document.12">
                  <p:embed/>
                </p:oleObj>
              </mc:Choice>
              <mc:Fallback>
                <p:oleObj name="Microsoft Office Word 文档" r:id="rId4" imgW="8108571" imgH="1585038" progId="Word.Document.12">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 y="2497138"/>
                        <a:ext cx="882015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248" name="Object 8"/>
          <p:cNvGraphicFramePr>
            <a:graphicFrameLocks noChangeAspect="1"/>
          </p:cNvGraphicFramePr>
          <p:nvPr/>
        </p:nvGraphicFramePr>
        <p:xfrm>
          <a:off x="179817" y="1347698"/>
          <a:ext cx="8338938" cy="1224051"/>
        </p:xfrm>
        <a:graphic>
          <a:graphicData uri="http://schemas.openxmlformats.org/presentationml/2006/ole">
            <mc:AlternateContent xmlns:mc="http://schemas.openxmlformats.org/markup-compatibility/2006">
              <mc:Choice xmlns:v="urn:schemas-microsoft-com:vml" Requires="v">
                <p:oleObj spid="_x0000_s1034322" name="Microsoft Office Word 文档" r:id="rId6" imgW="7478189" imgH="907536" progId="Word.Document.12">
                  <p:embed/>
                </p:oleObj>
              </mc:Choice>
              <mc:Fallback>
                <p:oleObj name="Microsoft Office Word 文档" r:id="rId6" imgW="7478189" imgH="907536" progId="Word.Document.12">
                  <p:embed/>
                  <p:pic>
                    <p:nvPicPr>
                      <p:cNvPr id="0" name="Picture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17" y="1347698"/>
                        <a:ext cx="8338938" cy="122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TextBox 34"/>
          <p:cNvSpPr txBox="1"/>
          <p:nvPr/>
        </p:nvSpPr>
        <p:spPr>
          <a:xfrm>
            <a:off x="7524111" y="1471940"/>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B</a:t>
            </a:r>
            <a:endParaRPr lang="zh-CN" altLang="en-US" sz="2000" dirty="0">
              <a:solidFill>
                <a:srgbClr val="FF0000"/>
              </a:solidFill>
              <a:latin typeface="黑体" panose="02010609060101010101" charset="-122"/>
              <a:ea typeface="黑体" panose="02010609060101010101" charset="-122"/>
            </a:endParaRPr>
          </a:p>
        </p:txBody>
      </p:sp>
      <p:sp>
        <p:nvSpPr>
          <p:cNvPr id="36" name=" 212"/>
          <p:cNvSpPr/>
          <p:nvPr/>
        </p:nvSpPr>
        <p:spPr>
          <a:xfrm>
            <a:off x="6588084" y="408381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7" name=" 28"/>
          <p:cNvSpPr/>
          <p:nvPr/>
        </p:nvSpPr>
        <p:spPr>
          <a:xfrm>
            <a:off x="7884138"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6"/>
                  </p:tgtEl>
                </p:cond>
              </p:nextCondLst>
            </p:seq>
            <p:seq concurrent="1" nextAc="seek">
              <p:cTn id="9" restart="whenNotActive" fill="hold" evtFilter="cancelBubble" nodeType="interactiveSeq">
                <p:stCondLst>
                  <p:cond evt="onClick" delay="0">
                    <p:tgtEl>
                      <p:spTgt spid="37"/>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34247"/>
                                        </p:tgtEl>
                                        <p:attrNameLst>
                                          <p:attrName>style.visibility</p:attrName>
                                        </p:attrNameLst>
                                      </p:cBhvr>
                                      <p:to>
                                        <p:strVal val="visible"/>
                                      </p:to>
                                    </p:set>
                                    <p:anim calcmode="lin" valueType="num">
                                      <p:cBhvr additive="base">
                                        <p:cTn id="14" dur="500" fill="hold"/>
                                        <p:tgtEl>
                                          <p:spTgt spid="1034247"/>
                                        </p:tgtEl>
                                        <p:attrNameLst>
                                          <p:attrName>ppt_x</p:attrName>
                                        </p:attrNameLst>
                                      </p:cBhvr>
                                      <p:tavLst>
                                        <p:tav tm="0">
                                          <p:val>
                                            <p:strVal val="#ppt_x"/>
                                          </p:val>
                                        </p:tav>
                                        <p:tav tm="100000">
                                          <p:val>
                                            <p:strVal val="#ppt_x"/>
                                          </p:val>
                                        </p:tav>
                                      </p:tavLst>
                                    </p:anim>
                                    <p:anim calcmode="lin" valueType="num">
                                      <p:cBhvr additive="base">
                                        <p:cTn id="15" dur="500" fill="hold"/>
                                        <p:tgtEl>
                                          <p:spTgt spid="103424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7"/>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1820" y="1275696"/>
            <a:ext cx="8208343" cy="1200329"/>
          </a:xfrm>
          <a:prstGeom prst="rect">
            <a:avLst/>
          </a:prstGeom>
        </p:spPr>
        <p:txBody>
          <a:bodyPr wrap="square">
            <a:spAutoFit/>
          </a:bodyPr>
          <a:lstStyle/>
          <a:p>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三</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考查随机事件的概率</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以考查随机事件、互斥事件与对立事件的概率为主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难度中等</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常与事件的频率交汇考查</a:t>
            </a:r>
            <a:r>
              <a:rPr lang="en-US" altLang="zh-CN" i="1"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本节内容在高考中三种题型都有可能出现</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随机事件的频率与概率题目往往以解答题的形式出现</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互斥事件、对立事件的概念及概率题目常常以选择、填空题的形式出现</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graphicFrame>
        <p:nvGraphicFramePr>
          <p:cNvPr id="1035267" name="Object 3"/>
          <p:cNvGraphicFramePr>
            <a:graphicFrameLocks noChangeAspect="1"/>
          </p:cNvGraphicFramePr>
          <p:nvPr/>
        </p:nvGraphicFramePr>
        <p:xfrm>
          <a:off x="323823" y="2643752"/>
          <a:ext cx="8280345" cy="1656069"/>
        </p:xfrm>
        <a:graphic>
          <a:graphicData uri="http://schemas.openxmlformats.org/presentationml/2006/ole">
            <mc:AlternateContent xmlns:mc="http://schemas.openxmlformats.org/markup-compatibility/2006">
              <mc:Choice xmlns:v="urn:schemas-microsoft-com:vml" Requires="v">
                <p:oleObj spid="_x0000_s1035341" name="Microsoft Office Word 文档" r:id="rId4" imgW="7722997" imgH="1209568" progId="Word.Document.12">
                  <p:embed/>
                </p:oleObj>
              </mc:Choice>
              <mc:Fallback>
                <p:oleObj name="Microsoft Office Word 文档" r:id="rId4" imgW="7722997" imgH="1209568" progId="Word.Document.12">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2643752"/>
                        <a:ext cx="8280345" cy="165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9" name=" 212"/>
          <p:cNvSpPr/>
          <p:nvPr/>
        </p:nvSpPr>
        <p:spPr>
          <a:xfrm>
            <a:off x="6804093"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6876084" y="3003768"/>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graphicFrame>
        <p:nvGraphicFramePr>
          <p:cNvPr id="1035268" name="Object 4"/>
          <p:cNvGraphicFramePr>
            <a:graphicFrameLocks noChangeAspect="1"/>
          </p:cNvGraphicFramePr>
          <p:nvPr/>
        </p:nvGraphicFramePr>
        <p:xfrm>
          <a:off x="177800" y="3646488"/>
          <a:ext cx="7918450" cy="814387"/>
        </p:xfrm>
        <a:graphic>
          <a:graphicData uri="http://schemas.openxmlformats.org/presentationml/2006/ole">
            <mc:AlternateContent xmlns:mc="http://schemas.openxmlformats.org/markup-compatibility/2006">
              <mc:Choice xmlns:v="urn:schemas-microsoft-com:vml" Requires="v">
                <p:oleObj spid="_x0000_s1035342" name="Microsoft Office Word 文档" r:id="rId6" imgW="6262425" imgH="651583" progId="Word.Document.12">
                  <p:embed/>
                </p:oleObj>
              </mc:Choice>
              <mc:Fallback>
                <p:oleObj name="Microsoft Office Word 文档" r:id="rId6" imgW="6262425" imgH="651583" progId="Word.Document.12">
                  <p:embed/>
                  <p:pic>
                    <p:nvPicPr>
                      <p:cNvPr id="0" name="Picture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00" y="3646488"/>
                        <a:ext cx="7918450"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35268"/>
                                        </p:tgtEl>
                                        <p:attrNameLst>
                                          <p:attrName>style.visibility</p:attrName>
                                        </p:attrNameLst>
                                      </p:cBhvr>
                                      <p:to>
                                        <p:strVal val="visible"/>
                                      </p:to>
                                    </p:set>
                                    <p:anim calcmode="lin" valueType="num">
                                      <p:cBhvr additive="base">
                                        <p:cTn id="14" dur="500" fill="hold"/>
                                        <p:tgtEl>
                                          <p:spTgt spid="1035268"/>
                                        </p:tgtEl>
                                        <p:attrNameLst>
                                          <p:attrName>ppt_x</p:attrName>
                                        </p:attrNameLst>
                                      </p:cBhvr>
                                      <p:tavLst>
                                        <p:tav tm="0">
                                          <p:val>
                                            <p:strVal val="#ppt_x"/>
                                          </p:val>
                                        </p:tav>
                                        <p:tav tm="100000">
                                          <p:val>
                                            <p:strVal val="#ppt_x"/>
                                          </p:val>
                                        </p:tav>
                                      </p:tavLst>
                                    </p:anim>
                                    <p:anim calcmode="lin" valueType="num">
                                      <p:cBhvr additive="base">
                                        <p:cTn id="15" dur="500" fill="hold"/>
                                        <p:tgtEl>
                                          <p:spTgt spid="1035268"/>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7316" name="Object 4"/>
          <p:cNvGraphicFramePr>
            <a:graphicFrameLocks noChangeAspect="1"/>
          </p:cNvGraphicFramePr>
          <p:nvPr/>
        </p:nvGraphicFramePr>
        <p:xfrm>
          <a:off x="323823" y="2211734"/>
          <a:ext cx="8240713" cy="2088087"/>
        </p:xfrm>
        <a:graphic>
          <a:graphicData uri="http://schemas.openxmlformats.org/presentationml/2006/ole">
            <mc:AlternateContent xmlns:mc="http://schemas.openxmlformats.org/markup-compatibility/2006">
              <mc:Choice xmlns:v="urn:schemas-microsoft-com:vml" Requires="v">
                <p:oleObj spid="_x0000_s1037396" name="Microsoft Office Word 文档" r:id="rId4" imgW="7913804" imgH="2330219" progId="Word.Document.12">
                  <p:embed/>
                </p:oleObj>
              </mc:Choice>
              <mc:Fallback>
                <p:oleObj name="Microsoft Office Word 文档" r:id="rId4" imgW="7913804" imgH="2330219" progId="Word.Document.12">
                  <p:embed/>
                  <p:pic>
                    <p:nvPicPr>
                      <p:cNvPr id="0" name="Picture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2211734"/>
                        <a:ext cx="8240713" cy="208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251819" y="1203693"/>
            <a:ext cx="8280346" cy="923330"/>
          </a:xfrm>
          <a:prstGeom prst="rect">
            <a:avLst/>
          </a:prstGeom>
        </p:spPr>
        <p:txBody>
          <a:bodyPr wrap="square">
            <a:spAutoFit/>
          </a:bodyPr>
          <a:lstStyle/>
          <a:p>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四</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考查古典概型</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全国卷对古典概型每年都会考查</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难度中等</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主要考查实际背景的可能事件</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通常与互斥事件、对立事件一起考查</a:t>
            </a:r>
            <a:r>
              <a:rPr lang="en-US" altLang="zh-CN" i="1"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在高考中单独命题时</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通常以选择题、填空题形式出现</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属于中低档题</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6948087" y="2767994"/>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37323" name="Object 11"/>
          <p:cNvGraphicFramePr>
            <a:graphicFrameLocks noChangeAspect="1"/>
          </p:cNvGraphicFramePr>
          <p:nvPr/>
        </p:nvGraphicFramePr>
        <p:xfrm>
          <a:off x="323850" y="3435350"/>
          <a:ext cx="6467475" cy="1292225"/>
        </p:xfrm>
        <a:graphic>
          <a:graphicData uri="http://schemas.openxmlformats.org/presentationml/2006/ole">
            <mc:AlternateContent xmlns:mc="http://schemas.openxmlformats.org/markup-compatibility/2006">
              <mc:Choice xmlns:v="urn:schemas-microsoft-com:vml" Requires="v">
                <p:oleObj spid="_x0000_s1037397" name="Microsoft Office Word 文档" r:id="rId6" imgW="5946334" imgH="1189049" progId="Word.Document.12">
                  <p:embed/>
                </p:oleObj>
              </mc:Choice>
              <mc:Fallback>
                <p:oleObj name="Microsoft Office Word 文档" r:id="rId6" imgW="5946334" imgH="1189049" progId="Word.Document.12">
                  <p:embed/>
                  <p:pic>
                    <p:nvPicPr>
                      <p:cNvPr id="0"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3435350"/>
                        <a:ext cx="64674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37323"/>
                                        </p:tgtEl>
                                        <p:attrNameLst>
                                          <p:attrName>style.visibility</p:attrName>
                                        </p:attrNameLst>
                                      </p:cBhvr>
                                      <p:to>
                                        <p:strVal val="visible"/>
                                      </p:to>
                                    </p:set>
                                    <p:anim calcmode="lin" valueType="num">
                                      <p:cBhvr additive="base">
                                        <p:cTn id="14" dur="500" fill="hold"/>
                                        <p:tgtEl>
                                          <p:spTgt spid="1037323"/>
                                        </p:tgtEl>
                                        <p:attrNameLst>
                                          <p:attrName>ppt_x</p:attrName>
                                        </p:attrNameLst>
                                      </p:cBhvr>
                                      <p:tavLst>
                                        <p:tav tm="0">
                                          <p:val>
                                            <p:strVal val="#ppt_x"/>
                                          </p:val>
                                        </p:tav>
                                        <p:tav tm="100000">
                                          <p:val>
                                            <p:strVal val="#ppt_x"/>
                                          </p:val>
                                        </p:tav>
                                      </p:tavLst>
                                    </p:anim>
                                    <p:anim calcmode="lin" valueType="num">
                                      <p:cBhvr additive="base">
                                        <p:cTn id="15" dur="500" fill="hold"/>
                                        <p:tgtEl>
                                          <p:spTgt spid="103732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8360" name="Object 24"/>
          <p:cNvGraphicFramePr>
            <a:graphicFrameLocks noChangeAspect="1"/>
          </p:cNvGraphicFramePr>
          <p:nvPr/>
        </p:nvGraphicFramePr>
        <p:xfrm>
          <a:off x="257175" y="1416050"/>
          <a:ext cx="7872413" cy="1069975"/>
        </p:xfrm>
        <a:graphic>
          <a:graphicData uri="http://schemas.openxmlformats.org/presentationml/2006/ole">
            <mc:AlternateContent xmlns:mc="http://schemas.openxmlformats.org/markup-compatibility/2006">
              <mc:Choice xmlns:v="urn:schemas-microsoft-com:vml" Requires="v">
                <p:oleObj spid="_x0000_s1038469" name="Microsoft Office Word 文档" r:id="rId4" imgW="7913804" imgH="868657" progId="Word.Document.12">
                  <p:embed/>
                </p:oleObj>
              </mc:Choice>
              <mc:Fallback>
                <p:oleObj name="Microsoft Office Word 文档" r:id="rId4" imgW="7913804" imgH="868657" progId="Word.Document.12">
                  <p:embed/>
                  <p:pic>
                    <p:nvPicPr>
                      <p:cNvPr id="0" name="Picture 1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1416050"/>
                        <a:ext cx="7872413"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aphicFrame>
        <p:nvGraphicFramePr>
          <p:cNvPr id="1038359" name="Object 23"/>
          <p:cNvGraphicFramePr>
            <a:graphicFrameLocks noChangeAspect="1"/>
          </p:cNvGraphicFramePr>
          <p:nvPr/>
        </p:nvGraphicFramePr>
        <p:xfrm>
          <a:off x="6300072" y="1707714"/>
          <a:ext cx="287337" cy="811213"/>
        </p:xfrm>
        <a:graphic>
          <a:graphicData uri="http://schemas.openxmlformats.org/presentationml/2006/ole">
            <mc:AlternateContent xmlns:mc="http://schemas.openxmlformats.org/markup-compatibility/2006">
              <mc:Choice xmlns:v="urn:schemas-microsoft-com:vml" Requires="v">
                <p:oleObj spid="_x0000_s1038470" name="Equation" r:id="rId6" imgW="139639" imgH="393529" progId="">
                  <p:embed/>
                </p:oleObj>
              </mc:Choice>
              <mc:Fallback>
                <p:oleObj name="Equation" r:id="rId6" imgW="139639" imgH="393529" progId="">
                  <p:embed/>
                  <p:pic>
                    <p:nvPicPr>
                      <p:cNvPr id="0" name="Picture 1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072" y="1707714"/>
                        <a:ext cx="287337"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8361" name="Object 25"/>
          <p:cNvGraphicFramePr>
            <a:graphicFrameLocks noChangeAspect="1"/>
          </p:cNvGraphicFramePr>
          <p:nvPr/>
        </p:nvGraphicFramePr>
        <p:xfrm>
          <a:off x="179817" y="2859762"/>
          <a:ext cx="8074025" cy="1069975"/>
        </p:xfrm>
        <a:graphic>
          <a:graphicData uri="http://schemas.openxmlformats.org/presentationml/2006/ole">
            <mc:AlternateContent xmlns:mc="http://schemas.openxmlformats.org/markup-compatibility/2006">
              <mc:Choice xmlns:v="urn:schemas-microsoft-com:vml" Requires="v">
                <p:oleObj spid="_x0000_s1038471" name="Microsoft Office Word 文档" r:id="rId8" imgW="5946334" imgH="792339" progId="Word.Document.12">
                  <p:embed/>
                </p:oleObj>
              </mc:Choice>
              <mc:Fallback>
                <p:oleObj name="Microsoft Office Word 文档" r:id="rId8" imgW="5946334" imgH="792339" progId="Word.Document.12">
                  <p:embed/>
                  <p:pic>
                    <p:nvPicPr>
                      <p:cNvPr id="0" name="Picture 1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17" y="2859762"/>
                        <a:ext cx="80740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53"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8359"/>
                                        </p:tgtEl>
                                        <p:attrNameLst>
                                          <p:attrName>style.visibility</p:attrName>
                                        </p:attrNameLst>
                                      </p:cBhvr>
                                      <p:to>
                                        <p:strVal val="visible"/>
                                      </p:to>
                                    </p:set>
                                    <p:anim calcmode="lin" valueType="num">
                                      <p:cBhvr additive="base">
                                        <p:cTn id="7" dur="500" fill="hold"/>
                                        <p:tgtEl>
                                          <p:spTgt spid="1038359"/>
                                        </p:tgtEl>
                                        <p:attrNameLst>
                                          <p:attrName>ppt_x</p:attrName>
                                        </p:attrNameLst>
                                      </p:cBhvr>
                                      <p:tavLst>
                                        <p:tav tm="0">
                                          <p:val>
                                            <p:strVal val="#ppt_x"/>
                                          </p:val>
                                        </p:tav>
                                        <p:tav tm="100000">
                                          <p:val>
                                            <p:strVal val="#ppt_x"/>
                                          </p:val>
                                        </p:tav>
                                      </p:tavLst>
                                    </p:anim>
                                    <p:anim calcmode="lin" valueType="num">
                                      <p:cBhvr additive="base">
                                        <p:cTn id="8" dur="500" fill="hold"/>
                                        <p:tgtEl>
                                          <p:spTgt spid="103835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2"/>
                  </p:tgtEl>
                </p:cond>
              </p:nextCondLst>
            </p:seq>
            <p:seq concurrent="1" nextAc="seek">
              <p:cTn id="9" restart="whenNotActive" fill="hold" evtFilter="cancelBubble" nodeType="interactiveSeq">
                <p:stCondLst>
                  <p:cond evt="onClick" delay="0">
                    <p:tgtEl>
                      <p:spTgt spid="53"/>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38361"/>
                                        </p:tgtEl>
                                        <p:attrNameLst>
                                          <p:attrName>style.visibility</p:attrName>
                                        </p:attrNameLst>
                                      </p:cBhvr>
                                      <p:to>
                                        <p:strVal val="visible"/>
                                      </p:to>
                                    </p:set>
                                    <p:anim calcmode="lin" valueType="num">
                                      <p:cBhvr additive="base">
                                        <p:cTn id="14" dur="500" fill="hold"/>
                                        <p:tgtEl>
                                          <p:spTgt spid="1038361"/>
                                        </p:tgtEl>
                                        <p:attrNameLst>
                                          <p:attrName>ppt_x</p:attrName>
                                        </p:attrNameLst>
                                      </p:cBhvr>
                                      <p:tavLst>
                                        <p:tav tm="0">
                                          <p:val>
                                            <p:strVal val="#ppt_x"/>
                                          </p:val>
                                        </p:tav>
                                        <p:tav tm="100000">
                                          <p:val>
                                            <p:strVal val="#ppt_x"/>
                                          </p:val>
                                        </p:tav>
                                      </p:tavLst>
                                    </p:anim>
                                    <p:anim calcmode="lin" valueType="num">
                                      <p:cBhvr additive="base">
                                        <p:cTn id="15" dur="500" fill="hold"/>
                                        <p:tgtEl>
                                          <p:spTgt spid="103836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4449" name="Picture 1"/>
          <p:cNvPicPr>
            <a:picLocks noChangeAspect="1" noChangeArrowheads="1"/>
          </p:cNvPicPr>
          <p:nvPr/>
        </p:nvPicPr>
        <p:blipFill>
          <a:blip r:embed="rId3" cstate="print"/>
          <a:srcRect/>
          <a:stretch>
            <a:fillRect/>
          </a:stretch>
        </p:blipFill>
        <p:spPr bwMode="auto">
          <a:xfrm>
            <a:off x="179817" y="1059687"/>
            <a:ext cx="8424351" cy="3913374"/>
          </a:xfrm>
          <a:prstGeom prst="rect">
            <a:avLst/>
          </a:prstGeom>
          <a:noFill/>
          <a:ln w="9525">
            <a:noFill/>
            <a:miter lim="800000"/>
            <a:headEnd/>
            <a:tailEnd/>
          </a:ln>
        </p:spPr>
      </p:pic>
      <p:grpSp>
        <p:nvGrpSpPr>
          <p:cNvPr id="36" name="组合 35"/>
          <p:cNvGrpSpPr/>
          <p:nvPr/>
        </p:nvGrpSpPr>
        <p:grpSpPr>
          <a:xfrm>
            <a:off x="218201" y="0"/>
            <a:ext cx="8563591" cy="1237487"/>
            <a:chOff x="102889" y="9525"/>
            <a:chExt cx="8563591" cy="1237487"/>
          </a:xfrm>
        </p:grpSpPr>
        <p:grpSp>
          <p:nvGrpSpPr>
            <p:cNvPr id="37" name="组合 36"/>
            <p:cNvGrpSpPr/>
            <p:nvPr/>
          </p:nvGrpSpPr>
          <p:grpSpPr>
            <a:xfrm>
              <a:off x="3557647" y="9525"/>
              <a:ext cx="1840489" cy="1237487"/>
              <a:chOff x="5324" y="56"/>
              <a:chExt cx="2832" cy="1599"/>
            </a:xfrm>
          </p:grpSpPr>
          <p:grpSp>
            <p:nvGrpSpPr>
              <p:cNvPr id="58" name="组合 57"/>
              <p:cNvGrpSpPr/>
              <p:nvPr/>
            </p:nvGrpSpPr>
            <p:grpSpPr>
              <a:xfrm>
                <a:off x="5324" y="56"/>
                <a:ext cx="2832" cy="1599"/>
                <a:chOff x="5324" y="56"/>
                <a:chExt cx="2832" cy="1599"/>
              </a:xfrm>
            </p:grpSpPr>
            <p:sp>
              <p:nvSpPr>
                <p:cNvPr id="60" name="文本框 59"/>
                <p:cNvSpPr txBox="1"/>
                <p:nvPr/>
              </p:nvSpPr>
              <p:spPr>
                <a:xfrm>
                  <a:off x="5324" y="56"/>
                  <a:ext cx="1246" cy="1599"/>
                </a:xfrm>
                <a:prstGeom prst="rect">
                  <a:avLst/>
                </a:prstGeom>
                <a:noFill/>
              </p:spPr>
              <p:txBody>
                <a:bodyPr wrap="none" lIns="0" tIns="0" rIns="0" bIns="0" rtlCol="0" anchor="t">
                  <a:spAutoFit/>
                </a:bodyPr>
                <a:lstStyle/>
                <a:p>
                  <a:r>
                    <a:rPr lang="en-US" altLang="zh-CN" sz="6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panose="020B0604020202020204" pitchFamily="34" charset="0"/>
                      <a:ea typeface="+mn-ea"/>
                      <a:cs typeface="+mn-ea"/>
                      <a:sym typeface="+mn-ea"/>
                    </a:rPr>
                    <a:t>W</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61" name="TextBox 63"/>
                <p:cNvSpPr txBox="1"/>
                <p:nvPr/>
              </p:nvSpPr>
              <p:spPr>
                <a:xfrm>
                  <a:off x="6694" y="201"/>
                  <a:ext cx="1462" cy="1309"/>
                </a:xfrm>
                <a:prstGeom prst="rect">
                  <a:avLst/>
                </a:prstGeom>
                <a:noFill/>
              </p:spPr>
              <p:txBody>
                <a:bodyPr wrap="square" rtlCol="0">
                  <a:spAutoFit/>
                </a:bodyPr>
                <a:lstStyle/>
                <a:p>
                  <a:r>
                    <a:rPr lang="zh-CN" altLang="en-US" sz="2400" b="1" dirty="0">
                      <a:latin typeface="黑体" panose="02010609060101010101" charset="-122"/>
                    </a:rPr>
                    <a:t>网络构建</a:t>
                  </a:r>
                </a:p>
              </p:txBody>
            </p:sp>
          </p:grpSp>
          <p:sp>
            <p:nvSpPr>
              <p:cNvPr id="59" name="TextBox 67"/>
              <p:cNvSpPr txBox="1"/>
              <p:nvPr/>
            </p:nvSpPr>
            <p:spPr>
              <a:xfrm>
                <a:off x="5334" y="1227"/>
                <a:ext cx="2813" cy="398"/>
              </a:xfrm>
              <a:prstGeom prst="rect">
                <a:avLst/>
              </a:prstGeom>
              <a:solidFill>
                <a:srgbClr val="409BA2">
                  <a:lumMod val="75000"/>
                </a:srgbClr>
              </a:solidFill>
            </p:spPr>
            <p:txBody>
              <a:bodyPr wrap="square" rtlCol="0">
                <a:spAutoFit/>
              </a:bodyPr>
              <a:lstStyle/>
              <a:p>
                <a:r>
                  <a:rPr lang="en-US" altLang="zh-CN" sz="1400" dirty="0">
                    <a:solidFill>
                      <a:srgbClr val="FFFFFF"/>
                    </a:solidFill>
                  </a:rPr>
                  <a:t>WANGLUO  GOUJIAN</a:t>
                </a:r>
                <a:endParaRPr lang="zh-CN" altLang="en-US" sz="1400" dirty="0">
                  <a:solidFill>
                    <a:srgbClr val="FFFFFF"/>
                  </a:solidFill>
                </a:endParaRPr>
              </a:p>
            </p:txBody>
          </p:sp>
        </p:grpSp>
        <p:grpSp>
          <p:nvGrpSpPr>
            <p:cNvPr id="38" name="组合 37"/>
            <p:cNvGrpSpPr/>
            <p:nvPr/>
          </p:nvGrpSpPr>
          <p:grpSpPr>
            <a:xfrm>
              <a:off x="102889" y="1024890"/>
              <a:ext cx="2798426" cy="106800"/>
              <a:chOff x="421" y="1768"/>
              <a:chExt cx="4306" cy="138"/>
            </a:xfrm>
          </p:grpSpPr>
          <p:sp>
            <p:nvSpPr>
              <p:cNvPr id="50" name=" 10"/>
              <p:cNvSpPr/>
              <p:nvPr/>
            </p:nvSpPr>
            <p:spPr>
              <a:xfrm>
                <a:off x="421"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1" name=" 10"/>
              <p:cNvSpPr/>
              <p:nvPr/>
            </p:nvSpPr>
            <p:spPr>
              <a:xfrm>
                <a:off x="1113" y="178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2" name=" 10"/>
              <p:cNvSpPr/>
              <p:nvPr/>
            </p:nvSpPr>
            <p:spPr>
              <a:xfrm>
                <a:off x="1739"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3" name=" 10"/>
              <p:cNvSpPr/>
              <p:nvPr/>
            </p:nvSpPr>
            <p:spPr>
              <a:xfrm>
                <a:off x="3472"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4" name=" 10"/>
              <p:cNvSpPr/>
              <p:nvPr/>
            </p:nvSpPr>
            <p:spPr>
              <a:xfrm>
                <a:off x="3965"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5" name=" 10"/>
              <p:cNvSpPr/>
              <p:nvPr/>
            </p:nvSpPr>
            <p:spPr>
              <a:xfrm>
                <a:off x="2364"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6" name=" 10"/>
              <p:cNvSpPr/>
              <p:nvPr/>
            </p:nvSpPr>
            <p:spPr>
              <a:xfrm>
                <a:off x="4609"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7" name=" 10"/>
              <p:cNvSpPr/>
              <p:nvPr/>
            </p:nvSpPr>
            <p:spPr>
              <a:xfrm>
                <a:off x="2943"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39" name="组合 38"/>
            <p:cNvGrpSpPr/>
            <p:nvPr/>
          </p:nvGrpSpPr>
          <p:grpSpPr>
            <a:xfrm>
              <a:off x="5868054" y="1024890"/>
              <a:ext cx="2798426" cy="106800"/>
              <a:chOff x="421" y="1768"/>
              <a:chExt cx="4306" cy="138"/>
            </a:xfrm>
          </p:grpSpPr>
          <p:sp>
            <p:nvSpPr>
              <p:cNvPr id="40" name=" 10"/>
              <p:cNvSpPr/>
              <p:nvPr/>
            </p:nvSpPr>
            <p:spPr>
              <a:xfrm>
                <a:off x="421"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 10"/>
              <p:cNvSpPr/>
              <p:nvPr/>
            </p:nvSpPr>
            <p:spPr>
              <a:xfrm>
                <a:off x="1113" y="178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4" name=" 10"/>
              <p:cNvSpPr/>
              <p:nvPr/>
            </p:nvSpPr>
            <p:spPr>
              <a:xfrm>
                <a:off x="1739"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5" name=" 10"/>
              <p:cNvSpPr/>
              <p:nvPr/>
            </p:nvSpPr>
            <p:spPr>
              <a:xfrm>
                <a:off x="3472"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6" name=" 10"/>
              <p:cNvSpPr/>
              <p:nvPr/>
            </p:nvSpPr>
            <p:spPr>
              <a:xfrm>
                <a:off x="3965"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7" name=" 10"/>
              <p:cNvSpPr/>
              <p:nvPr/>
            </p:nvSpPr>
            <p:spPr>
              <a:xfrm>
                <a:off x="2364"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8" name=" 10"/>
              <p:cNvSpPr/>
              <p:nvPr/>
            </p:nvSpPr>
            <p:spPr>
              <a:xfrm>
                <a:off x="4609"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9" name=" 10"/>
              <p:cNvSpPr/>
              <p:nvPr/>
            </p:nvSpPr>
            <p:spPr>
              <a:xfrm>
                <a:off x="2943" y="1768"/>
                <a:ext cx="119" cy="1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134" name="圆角矩形 133"/>
          <p:cNvSpPr/>
          <p:nvPr/>
        </p:nvSpPr>
        <p:spPr>
          <a:xfrm>
            <a:off x="4211985" y="4587834"/>
            <a:ext cx="1800075" cy="41166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rPr>
              <a:t>点击</a:t>
            </a:r>
            <a:r>
              <a:rPr lang="zh-CN" altLang="en-US" sz="2000" dirty="0">
                <a:solidFill>
                  <a:schemeClr val="tx1"/>
                </a:solidFill>
              </a:rPr>
              <a:t>▼</a:t>
            </a:r>
            <a:r>
              <a:rPr lang="zh-CN" altLang="en-US" sz="2000" dirty="0">
                <a:solidFill>
                  <a:srgbClr val="FF0000"/>
                </a:solidFill>
              </a:rPr>
              <a:t>出答案</a:t>
            </a:r>
          </a:p>
        </p:txBody>
      </p:sp>
      <p:sp>
        <p:nvSpPr>
          <p:cNvPr id="151" name="流程图: 合并 150">
            <a:hlinkClick r:id="rId4" action="ppaction://hlinksldjump"/>
          </p:cNvPr>
          <p:cNvSpPr/>
          <p:nvPr/>
        </p:nvSpPr>
        <p:spPr>
          <a:xfrm>
            <a:off x="7380117" y="1275696"/>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流程图: 合并 151">
            <a:hlinkClick r:id="rId5" action="ppaction://hlinksldjump"/>
          </p:cNvPr>
          <p:cNvSpPr/>
          <p:nvPr/>
        </p:nvSpPr>
        <p:spPr>
          <a:xfrm>
            <a:off x="8172150" y="2643753"/>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流程图: 合并 152">
            <a:hlinkClick r:id="rId6" action="ppaction://hlinksldjump"/>
          </p:cNvPr>
          <p:cNvSpPr/>
          <p:nvPr/>
        </p:nvSpPr>
        <p:spPr>
          <a:xfrm>
            <a:off x="7452120" y="1923723"/>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合并 153">
            <a:hlinkClick r:id="rId7" action="ppaction://hlinksldjump"/>
          </p:cNvPr>
          <p:cNvSpPr/>
          <p:nvPr/>
        </p:nvSpPr>
        <p:spPr>
          <a:xfrm>
            <a:off x="8172150" y="3003768"/>
            <a:ext cx="144006" cy="144007"/>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流程图: 合并 154">
            <a:hlinkClick r:id="rId8" action="ppaction://hlinksldjump"/>
          </p:cNvPr>
          <p:cNvSpPr/>
          <p:nvPr/>
        </p:nvSpPr>
        <p:spPr>
          <a:xfrm>
            <a:off x="7884138" y="1635711"/>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流程图: 合并 173">
            <a:hlinkClick r:id="rId9" action="ppaction://hlinksldjump"/>
          </p:cNvPr>
          <p:cNvSpPr/>
          <p:nvPr/>
        </p:nvSpPr>
        <p:spPr>
          <a:xfrm>
            <a:off x="8460162" y="3795801"/>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流程图: 合并 174">
            <a:hlinkClick r:id="rId10" action="ppaction://hlinksldjump"/>
          </p:cNvPr>
          <p:cNvSpPr/>
          <p:nvPr/>
        </p:nvSpPr>
        <p:spPr>
          <a:xfrm>
            <a:off x="251820" y="1923723"/>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流程图: 合并 175">
            <a:hlinkClick r:id="rId11" action="ppaction://hlinksldjump"/>
          </p:cNvPr>
          <p:cNvSpPr/>
          <p:nvPr/>
        </p:nvSpPr>
        <p:spPr>
          <a:xfrm>
            <a:off x="611835" y="2211735"/>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流程图: 合并 176">
            <a:hlinkClick r:id="rId12" action="ppaction://hlinksldjump"/>
          </p:cNvPr>
          <p:cNvSpPr/>
          <p:nvPr/>
        </p:nvSpPr>
        <p:spPr>
          <a:xfrm>
            <a:off x="899847" y="2787759"/>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流程图: 合并 177">
            <a:hlinkClick r:id="rId13" action="ppaction://hlinksldjump"/>
          </p:cNvPr>
          <p:cNvSpPr/>
          <p:nvPr/>
        </p:nvSpPr>
        <p:spPr>
          <a:xfrm>
            <a:off x="323823" y="3507789"/>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流程图: 合并 178">
            <a:hlinkClick r:id="rId14" action="ppaction://hlinksldjump"/>
          </p:cNvPr>
          <p:cNvSpPr/>
          <p:nvPr/>
        </p:nvSpPr>
        <p:spPr>
          <a:xfrm>
            <a:off x="539832" y="3939807"/>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流程图: 合并 179">
            <a:hlinkClick r:id="rId15" action="ppaction://hlinksldjump"/>
          </p:cNvPr>
          <p:cNvSpPr/>
          <p:nvPr/>
        </p:nvSpPr>
        <p:spPr>
          <a:xfrm>
            <a:off x="1259862" y="4227819"/>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流程图: 合并 180">
            <a:hlinkClick r:id="rId16" action="ppaction://hlinksldjump"/>
          </p:cNvPr>
          <p:cNvSpPr/>
          <p:nvPr/>
        </p:nvSpPr>
        <p:spPr>
          <a:xfrm>
            <a:off x="1259862" y="4515831"/>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合并 88">
            <a:hlinkClick r:id="rId17" action="ppaction://hlinksldjump"/>
          </p:cNvPr>
          <p:cNvSpPr/>
          <p:nvPr/>
        </p:nvSpPr>
        <p:spPr>
          <a:xfrm>
            <a:off x="107814" y="3075771"/>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流程图: 合并 89">
            <a:hlinkClick r:id="rId18" action="ppaction://hlinksldjump"/>
          </p:cNvPr>
          <p:cNvSpPr/>
          <p:nvPr/>
        </p:nvSpPr>
        <p:spPr>
          <a:xfrm>
            <a:off x="179817" y="2499747"/>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合并 90">
            <a:hlinkClick r:id="rId19" action="ppaction://hlinksldjump"/>
          </p:cNvPr>
          <p:cNvSpPr/>
          <p:nvPr/>
        </p:nvSpPr>
        <p:spPr>
          <a:xfrm>
            <a:off x="8460162" y="3435786"/>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流程图: 合并 112">
            <a:hlinkClick r:id="rId20" action="ppaction://hlinksldjump"/>
          </p:cNvPr>
          <p:cNvSpPr/>
          <p:nvPr/>
        </p:nvSpPr>
        <p:spPr>
          <a:xfrm>
            <a:off x="8388159" y="4227819"/>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流程图: 合并 114">
            <a:hlinkClick r:id="rId21" action="ppaction://hlinksldjump"/>
          </p:cNvPr>
          <p:cNvSpPr/>
          <p:nvPr/>
        </p:nvSpPr>
        <p:spPr>
          <a:xfrm>
            <a:off x="8532165" y="4659837"/>
            <a:ext cx="144006" cy="144006"/>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左箭头 61">
            <a:hlinkClick r:id="rId22"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87" name="Object 7"/>
          <p:cNvGraphicFramePr>
            <a:graphicFrameLocks noChangeAspect="1"/>
          </p:cNvGraphicFramePr>
          <p:nvPr/>
        </p:nvGraphicFramePr>
        <p:xfrm>
          <a:off x="179817" y="3435786"/>
          <a:ext cx="7448974" cy="792033"/>
        </p:xfrm>
        <a:graphic>
          <a:graphicData uri="http://schemas.openxmlformats.org/presentationml/2006/ole">
            <mc:AlternateContent xmlns:mc="http://schemas.openxmlformats.org/markup-compatibility/2006">
              <mc:Choice xmlns:v="urn:schemas-microsoft-com:vml" Requires="v">
                <p:oleObj spid="_x0000_s1044560" name="Microsoft Office Word 文档" r:id="rId4" imgW="6121660" imgH="651583" progId="Word.Document.12">
                  <p:embed/>
                </p:oleObj>
              </mc:Choice>
              <mc:Fallback>
                <p:oleObj name="Microsoft Office Word 文档" r:id="rId4" imgW="6121660" imgH="651583" progId="Word.Document.12">
                  <p:embed/>
                  <p:pic>
                    <p:nvPicPr>
                      <p:cNvPr id="0" name="Picture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3435786"/>
                        <a:ext cx="7448974" cy="79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486" name="Object 6"/>
          <p:cNvGraphicFramePr>
            <a:graphicFrameLocks noChangeAspect="1"/>
          </p:cNvGraphicFramePr>
          <p:nvPr/>
        </p:nvGraphicFramePr>
        <p:xfrm>
          <a:off x="323850" y="1928813"/>
          <a:ext cx="7488285" cy="1364093"/>
        </p:xfrm>
        <a:graphic>
          <a:graphicData uri="http://schemas.openxmlformats.org/presentationml/2006/ole">
            <mc:AlternateContent xmlns:mc="http://schemas.openxmlformats.org/markup-compatibility/2006">
              <mc:Choice xmlns:v="urn:schemas-microsoft-com:vml" Requires="v">
                <p:oleObj spid="_x0000_s1044561" name="Microsoft Office Word 文档" r:id="rId6" imgW="7144097" imgH="1303166" progId="Word.Document.12">
                  <p:embed/>
                </p:oleObj>
              </mc:Choice>
              <mc:Fallback>
                <p:oleObj name="Microsoft Office Word 文档" r:id="rId6" imgW="7144097" imgH="1303166" progId="Word.Document.12">
                  <p:embed/>
                  <p:pic>
                    <p:nvPicPr>
                      <p:cNvPr id="0" name="Picture 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1928813"/>
                        <a:ext cx="7488285" cy="136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236367"/>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179817" y="987684"/>
            <a:ext cx="8280346" cy="923330"/>
          </a:xfrm>
          <a:prstGeom prst="rect">
            <a:avLst/>
          </a:prstGeom>
        </p:spPr>
        <p:txBody>
          <a:bodyPr wrap="square">
            <a:spAutoFit/>
          </a:bodyPr>
          <a:lstStyle/>
          <a:p>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五</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考查几何概型</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难度较大</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以理解几何概型的概念、概率公式为主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会求一些简单的几何概型的概率</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常与平面几何、线性规划、不等式的解集等知识交汇考查</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在高考中多以选择题、填空题的形式考查</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难度中等</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2699910" y="2767994"/>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4" name="19SXELSZTL5T1.eps" descr="id:2147511986;FounderCES"/>
          <p:cNvPicPr/>
          <p:nvPr/>
        </p:nvPicPr>
        <p:blipFill>
          <a:blip r:embed="rId8" cstate="print"/>
          <a:stretch>
            <a:fillRect/>
          </a:stretch>
        </p:blipFill>
        <p:spPr>
          <a:xfrm>
            <a:off x="7884138" y="1923723"/>
            <a:ext cx="1008042" cy="1080045"/>
          </a:xfrm>
          <a:prstGeom prst="rect">
            <a:avLst/>
          </a:prstGeom>
        </p:spPr>
      </p:pic>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44487"/>
                                        </p:tgtEl>
                                        <p:attrNameLst>
                                          <p:attrName>style.visibility</p:attrName>
                                        </p:attrNameLst>
                                      </p:cBhvr>
                                      <p:to>
                                        <p:strVal val="visible"/>
                                      </p:to>
                                    </p:set>
                                    <p:anim calcmode="lin" valueType="num">
                                      <p:cBhvr additive="base">
                                        <p:cTn id="14" dur="500" fill="hold"/>
                                        <p:tgtEl>
                                          <p:spTgt spid="1044487"/>
                                        </p:tgtEl>
                                        <p:attrNameLst>
                                          <p:attrName>ppt_x</p:attrName>
                                        </p:attrNameLst>
                                      </p:cBhvr>
                                      <p:tavLst>
                                        <p:tav tm="0">
                                          <p:val>
                                            <p:strVal val="#ppt_x"/>
                                          </p:val>
                                        </p:tav>
                                        <p:tav tm="100000">
                                          <p:val>
                                            <p:strVal val="#ppt_x"/>
                                          </p:val>
                                        </p:tav>
                                      </p:tavLst>
                                    </p:anim>
                                    <p:anim calcmode="lin" valueType="num">
                                      <p:cBhvr additive="base">
                                        <p:cTn id="15" dur="500" fill="hold"/>
                                        <p:tgtEl>
                                          <p:spTgt spid="104448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31" name="TextBox 30"/>
          <p:cNvSpPr txBox="1"/>
          <p:nvPr/>
        </p:nvSpPr>
        <p:spPr>
          <a:xfrm>
            <a:off x="3347937" y="1923723"/>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A</a:t>
            </a:r>
            <a:endParaRPr lang="zh-CN" altLang="en-US" sz="2000" dirty="0">
              <a:solidFill>
                <a:srgbClr val="FF0000"/>
              </a:solidFill>
              <a:latin typeface="黑体" panose="02010609060101010101" charset="-122"/>
              <a:ea typeface="黑体" panose="02010609060101010101" charset="-122"/>
            </a:endParaRPr>
          </a:p>
        </p:txBody>
      </p:sp>
      <p:graphicFrame>
        <p:nvGraphicFramePr>
          <p:cNvPr id="1045509" name="Object 5"/>
          <p:cNvGraphicFramePr>
            <a:graphicFrameLocks noChangeAspect="1"/>
          </p:cNvGraphicFramePr>
          <p:nvPr/>
        </p:nvGraphicFramePr>
        <p:xfrm>
          <a:off x="323850" y="1349375"/>
          <a:ext cx="8374063" cy="1427163"/>
        </p:xfrm>
        <a:graphic>
          <a:graphicData uri="http://schemas.openxmlformats.org/presentationml/2006/ole">
            <mc:AlternateContent xmlns:mc="http://schemas.openxmlformats.org/markup-compatibility/2006">
              <mc:Choice xmlns:v="urn:schemas-microsoft-com:vml" Requires="v">
                <p:oleObj spid="_x0000_s1045583" name="Microsoft Office Word 文档" r:id="rId4" imgW="6121660" imgH="1047573" progId="Word.Document.12">
                  <p:embed/>
                </p:oleObj>
              </mc:Choice>
              <mc:Fallback>
                <p:oleObj name="Microsoft Office Word 文档" r:id="rId4" imgW="6121660" imgH="1047573" progId="Word.Document.12">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349375"/>
                        <a:ext cx="8374063"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5510" name="Object 6"/>
          <p:cNvGraphicFramePr>
            <a:graphicFrameLocks noChangeAspect="1"/>
          </p:cNvGraphicFramePr>
          <p:nvPr/>
        </p:nvGraphicFramePr>
        <p:xfrm>
          <a:off x="251819" y="3075771"/>
          <a:ext cx="8165987" cy="792033"/>
        </p:xfrm>
        <a:graphic>
          <a:graphicData uri="http://schemas.openxmlformats.org/presentationml/2006/ole">
            <mc:AlternateContent xmlns:mc="http://schemas.openxmlformats.org/markup-compatibility/2006">
              <mc:Choice xmlns:v="urn:schemas-microsoft-com:vml" Requires="v">
                <p:oleObj spid="_x0000_s1045584" name="Microsoft Office Word 文档" r:id="rId6" imgW="6121660" imgH="594344" progId="Word.Document.12">
                  <p:embed/>
                </p:oleObj>
              </mc:Choice>
              <mc:Fallback>
                <p:oleObj name="Microsoft Office Word 文档" r:id="rId6" imgW="6121660" imgH="594344" progId="Word.Document.12">
                  <p:embed/>
                  <p:pic>
                    <p:nvPicPr>
                      <p:cNvPr id="0"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819" y="3075771"/>
                        <a:ext cx="8165987" cy="79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5"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4"/>
                  </p:tgtEl>
                </p:cond>
              </p:nextCondLst>
            </p:seq>
            <p:seq concurrent="1" nextAc="seek">
              <p:cTn id="9" restart="whenNotActive" fill="hold" evtFilter="cancelBubble" nodeType="interactiveSeq">
                <p:stCondLst>
                  <p:cond evt="onClick" delay="0">
                    <p:tgtEl>
                      <p:spTgt spid="35"/>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45510"/>
                                        </p:tgtEl>
                                        <p:attrNameLst>
                                          <p:attrName>style.visibility</p:attrName>
                                        </p:attrNameLst>
                                      </p:cBhvr>
                                      <p:to>
                                        <p:strVal val="visible"/>
                                      </p:to>
                                    </p:set>
                                    <p:anim calcmode="lin" valueType="num">
                                      <p:cBhvr additive="base">
                                        <p:cTn id="14" dur="500" fill="hold"/>
                                        <p:tgtEl>
                                          <p:spTgt spid="1045510"/>
                                        </p:tgtEl>
                                        <p:attrNameLst>
                                          <p:attrName>ppt_x</p:attrName>
                                        </p:attrNameLst>
                                      </p:cBhvr>
                                      <p:tavLst>
                                        <p:tav tm="0">
                                          <p:val>
                                            <p:strVal val="#ppt_x"/>
                                          </p:val>
                                        </p:tav>
                                        <p:tav tm="100000">
                                          <p:val>
                                            <p:strVal val="#ppt_x"/>
                                          </p:val>
                                        </p:tav>
                                      </p:tavLst>
                                    </p:anim>
                                    <p:anim calcmode="lin" valueType="num">
                                      <p:cBhvr additive="base">
                                        <p:cTn id="15" dur="500" fill="hold"/>
                                        <p:tgtEl>
                                          <p:spTgt spid="104551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5"/>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6532" name="Object 4"/>
          <p:cNvGraphicFramePr>
            <a:graphicFrameLocks noChangeAspect="1"/>
          </p:cNvGraphicFramePr>
          <p:nvPr/>
        </p:nvGraphicFramePr>
        <p:xfrm>
          <a:off x="395826" y="1923723"/>
          <a:ext cx="7661275" cy="1082675"/>
        </p:xfrm>
        <a:graphic>
          <a:graphicData uri="http://schemas.openxmlformats.org/presentationml/2006/ole">
            <mc:AlternateContent xmlns:mc="http://schemas.openxmlformats.org/markup-compatibility/2006">
              <mc:Choice xmlns:v="urn:schemas-microsoft-com:vml" Requires="v">
                <p:oleObj spid="_x0000_s1046606" name="Microsoft Office Word 文档" r:id="rId4" imgW="6121660" imgH="868657" progId="Word.Document.12">
                  <p:embed/>
                </p:oleObj>
              </mc:Choice>
              <mc:Fallback>
                <p:oleObj name="Microsoft Office Word 文档" r:id="rId4" imgW="6121660" imgH="868657" progId="Word.Document.12">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26" y="1923723"/>
                        <a:ext cx="76612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251819" y="1203693"/>
            <a:ext cx="8280346" cy="646331"/>
          </a:xfrm>
          <a:prstGeom prst="rect">
            <a:avLst/>
          </a:prstGeom>
        </p:spPr>
        <p:txBody>
          <a:bodyPr wrap="square">
            <a:spAutoFit/>
          </a:bodyPr>
          <a:lstStyle/>
          <a:p>
            <a:r>
              <a:rPr lang="zh-CN" altLang="zh-CN" dirty="0">
                <a:solidFill>
                  <a:srgbClr val="0000FF"/>
                </a:solidFill>
                <a:latin typeface="黑体" panose="02010609060101010101" charset="-122"/>
                <a:ea typeface="黑体" panose="02010609060101010101" charset="-122"/>
              </a:rPr>
              <a:t> </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六</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考查随机抽样</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在抽样方法的考查中</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系统抽样、分层抽样是考查的重点</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题型主要以选择题和填空题为主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属于中低档题</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1403868" y="2715756"/>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12</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46533" name="Object 5"/>
          <p:cNvGraphicFramePr>
            <a:graphicFrameLocks noChangeAspect="1"/>
          </p:cNvGraphicFramePr>
          <p:nvPr/>
        </p:nvGraphicFramePr>
        <p:xfrm>
          <a:off x="390525" y="3078163"/>
          <a:ext cx="7739063" cy="1247775"/>
        </p:xfrm>
        <a:graphic>
          <a:graphicData uri="http://schemas.openxmlformats.org/presentationml/2006/ole">
            <mc:AlternateContent xmlns:mc="http://schemas.openxmlformats.org/markup-compatibility/2006">
              <mc:Choice xmlns:v="urn:schemas-microsoft-com:vml" Requires="v">
                <p:oleObj spid="_x0000_s1046607" name="Microsoft Office Word 文档" r:id="rId6" imgW="6121660" imgH="990694" progId="Word.Document.12">
                  <p:embed/>
                </p:oleObj>
              </mc:Choice>
              <mc:Fallback>
                <p:oleObj name="Microsoft Office Word 文档" r:id="rId6" imgW="6121660" imgH="990694" progId="Word.Document.12">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5" y="3078163"/>
                        <a:ext cx="7739063"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46533"/>
                                        </p:tgtEl>
                                        <p:attrNameLst>
                                          <p:attrName>style.visibility</p:attrName>
                                        </p:attrNameLst>
                                      </p:cBhvr>
                                      <p:to>
                                        <p:strVal val="visible"/>
                                      </p:to>
                                    </p:set>
                                    <p:anim calcmode="lin" valueType="num">
                                      <p:cBhvr additive="base">
                                        <p:cTn id="14" dur="500" fill="hold"/>
                                        <p:tgtEl>
                                          <p:spTgt spid="1046533"/>
                                        </p:tgtEl>
                                        <p:attrNameLst>
                                          <p:attrName>ppt_x</p:attrName>
                                        </p:attrNameLst>
                                      </p:cBhvr>
                                      <p:tavLst>
                                        <p:tav tm="0">
                                          <p:val>
                                            <p:strVal val="#ppt_x"/>
                                          </p:val>
                                        </p:tav>
                                        <p:tav tm="100000">
                                          <p:val>
                                            <p:strVal val="#ppt_x"/>
                                          </p:val>
                                        </p:tav>
                                      </p:tavLst>
                                    </p:anim>
                                    <p:anim calcmode="lin" valueType="num">
                                      <p:cBhvr additive="base">
                                        <p:cTn id="15" dur="500" fill="hold"/>
                                        <p:tgtEl>
                                          <p:spTgt spid="104653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2676" name="Object 4"/>
          <p:cNvGraphicFramePr>
            <a:graphicFrameLocks noChangeAspect="1"/>
          </p:cNvGraphicFramePr>
          <p:nvPr/>
        </p:nvGraphicFramePr>
        <p:xfrm>
          <a:off x="390525" y="1928813"/>
          <a:ext cx="8140700" cy="3635375"/>
        </p:xfrm>
        <a:graphic>
          <a:graphicData uri="http://schemas.openxmlformats.org/presentationml/2006/ole">
            <mc:AlternateContent xmlns:mc="http://schemas.openxmlformats.org/markup-compatibility/2006">
              <mc:Choice xmlns:v="urn:schemas-microsoft-com:vml" Requires="v">
                <p:oleObj spid="_x0000_s1052714" name="Microsoft Office Word 文档" r:id="rId4" imgW="7100895" imgH="3177997" progId="Word.Document.12">
                  <p:embed/>
                </p:oleObj>
              </mc:Choice>
              <mc:Fallback>
                <p:oleObj name="Microsoft Office Word 文档" r:id="rId4" imgW="7100895" imgH="3177997" progId="Word.Document.12">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1928813"/>
                        <a:ext cx="8140700"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0" y="1203693"/>
            <a:ext cx="8892179" cy="923330"/>
          </a:xfrm>
          <a:prstGeom prst="rect">
            <a:avLst/>
          </a:prstGeom>
        </p:spPr>
        <p:txBody>
          <a:bodyPr wrap="square">
            <a:spAutoFit/>
          </a:bodyPr>
          <a:lstStyle/>
          <a:p>
            <a:r>
              <a:rPr lang="zh-CN" altLang="zh-CN" dirty="0">
                <a:solidFill>
                  <a:srgbClr val="0000FF"/>
                </a:solidFill>
                <a:latin typeface="黑体" panose="02010609060101010101" charset="-122"/>
                <a:ea typeface="黑体" panose="02010609060101010101" charset="-122"/>
              </a:rPr>
              <a:t> </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七</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用样本估计总体</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主要考查平均数、方差等的计算以及茎叶图、频率分布直方图的简单应用</a:t>
            </a:r>
            <a:r>
              <a:rPr lang="en-US" altLang="zh-CN" i="1"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题型以选择题和填空题为主</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出现解答题时经常与概率相结合</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属于中档题</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a:p>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5004006" y="2912000"/>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4" name="19SXELSZT5T3.eps" descr="id:2147511993;FounderCES"/>
          <p:cNvPicPr/>
          <p:nvPr/>
        </p:nvPicPr>
        <p:blipFill>
          <a:blip r:embed="rId7" cstate="print"/>
          <a:stretch>
            <a:fillRect/>
          </a:stretch>
        </p:blipFill>
        <p:spPr>
          <a:xfrm>
            <a:off x="5436036" y="1923723"/>
            <a:ext cx="3168132" cy="1584066"/>
          </a:xfrm>
          <a:prstGeom prst="rect">
            <a:avLst/>
          </a:prstGeom>
        </p:spPr>
      </p:pic>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aphicFrame>
        <p:nvGraphicFramePr>
          <p:cNvPr id="1053699" name="Object 3"/>
          <p:cNvGraphicFramePr>
            <a:graphicFrameLocks noChangeAspect="1"/>
          </p:cNvGraphicFramePr>
          <p:nvPr/>
        </p:nvGraphicFramePr>
        <p:xfrm>
          <a:off x="390525" y="1784350"/>
          <a:ext cx="7905750" cy="1862138"/>
        </p:xfrm>
        <a:graphic>
          <a:graphicData uri="http://schemas.openxmlformats.org/presentationml/2006/ole">
            <mc:AlternateContent xmlns:mc="http://schemas.openxmlformats.org/markup-compatibility/2006">
              <mc:Choice xmlns:v="urn:schemas-microsoft-com:vml" Requires="v">
                <p:oleObj spid="_x0000_s1053737" name="Microsoft Office Word 文档" r:id="rId4" imgW="6966970" imgH="1646237" progId="Word.Document.12">
                  <p:embed/>
                </p:oleObj>
              </mc:Choice>
              <mc:Fallback>
                <p:oleObj name="Microsoft Office Word 文档" r:id="rId4" imgW="6966970" imgH="1646237"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1784350"/>
                        <a:ext cx="7905750" cy="186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8580" name="Object 4"/>
          <p:cNvGraphicFramePr>
            <a:graphicFrameLocks noChangeAspect="1"/>
          </p:cNvGraphicFramePr>
          <p:nvPr/>
        </p:nvGraphicFramePr>
        <p:xfrm>
          <a:off x="390524" y="1204913"/>
          <a:ext cx="8501656" cy="3511550"/>
        </p:xfrm>
        <a:graphic>
          <a:graphicData uri="http://schemas.openxmlformats.org/presentationml/2006/ole">
            <mc:AlternateContent xmlns:mc="http://schemas.openxmlformats.org/markup-compatibility/2006">
              <mc:Choice xmlns:v="urn:schemas-microsoft-com:vml" Requires="v">
                <p:oleObj spid="_x0000_s1048654" name="Microsoft Office Word 文档" r:id="rId4" imgW="6121660" imgH="2708209" progId="Word.Document.12">
                  <p:embed/>
                </p:oleObj>
              </mc:Choice>
              <mc:Fallback>
                <p:oleObj name="Microsoft Office Word 文档" r:id="rId4" imgW="6121660" imgH="2708209" progId="Word.Document.12">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4" y="1204913"/>
                        <a:ext cx="8501656"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4211985" y="2139732"/>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A</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36192"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4" name="17gk3l1.eps" descr="id:2147512000;FounderCES"/>
          <p:cNvPicPr/>
          <p:nvPr/>
        </p:nvPicPr>
        <p:blipFill>
          <a:blip r:embed="rId6" cstate="print"/>
          <a:stretch>
            <a:fillRect/>
          </a:stretch>
        </p:blipFill>
        <p:spPr>
          <a:xfrm>
            <a:off x="5076021" y="1779717"/>
            <a:ext cx="3456144" cy="1440060"/>
          </a:xfrm>
          <a:prstGeom prst="rect">
            <a:avLst/>
          </a:prstGeom>
        </p:spPr>
      </p:pic>
      <p:graphicFrame>
        <p:nvGraphicFramePr>
          <p:cNvPr id="1048581" name="Object 5"/>
          <p:cNvGraphicFramePr>
            <a:graphicFrameLocks noChangeAspect="1"/>
          </p:cNvGraphicFramePr>
          <p:nvPr/>
        </p:nvGraphicFramePr>
        <p:xfrm>
          <a:off x="257175" y="4014788"/>
          <a:ext cx="6456363" cy="635000"/>
        </p:xfrm>
        <a:graphic>
          <a:graphicData uri="http://schemas.openxmlformats.org/presentationml/2006/ole">
            <mc:AlternateContent xmlns:mc="http://schemas.openxmlformats.org/markup-compatibility/2006">
              <mc:Choice xmlns:v="urn:schemas-microsoft-com:vml" Requires="v">
                <p:oleObj spid="_x0000_s1048655" name="Microsoft Office Word 文档" r:id="rId7" imgW="6573116" imgH="651583" progId="Word.Document.12">
                  <p:embed/>
                </p:oleObj>
              </mc:Choice>
              <mc:Fallback>
                <p:oleObj name="Microsoft Office Word 文档" r:id="rId7" imgW="6573116" imgH="651583" progId="Word.Document.12">
                  <p:embed/>
                  <p:pic>
                    <p:nvPicPr>
                      <p:cNvPr id="0" name="Picture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 y="4014788"/>
                        <a:ext cx="6456363"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48581"/>
                                        </p:tgtEl>
                                        <p:attrNameLst>
                                          <p:attrName>style.visibility</p:attrName>
                                        </p:attrNameLst>
                                      </p:cBhvr>
                                      <p:to>
                                        <p:strVal val="visible"/>
                                      </p:to>
                                    </p:set>
                                    <p:anim calcmode="lin" valueType="num">
                                      <p:cBhvr additive="base">
                                        <p:cTn id="14" dur="500" fill="hold"/>
                                        <p:tgtEl>
                                          <p:spTgt spid="1048581"/>
                                        </p:tgtEl>
                                        <p:attrNameLst>
                                          <p:attrName>ppt_x</p:attrName>
                                        </p:attrNameLst>
                                      </p:cBhvr>
                                      <p:tavLst>
                                        <p:tav tm="0">
                                          <p:val>
                                            <p:strVal val="#ppt_x"/>
                                          </p:val>
                                        </p:tav>
                                        <p:tav tm="100000">
                                          <p:val>
                                            <p:strVal val="#ppt_x"/>
                                          </p:val>
                                        </p:tav>
                                      </p:tavLst>
                                    </p:anim>
                                    <p:anim calcmode="lin" valueType="num">
                                      <p:cBhvr additive="base">
                                        <p:cTn id="15" dur="500" fill="hold"/>
                                        <p:tgtEl>
                                          <p:spTgt spid="104858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0628" name="Object 4"/>
          <p:cNvGraphicFramePr>
            <a:graphicFrameLocks noChangeAspect="1"/>
          </p:cNvGraphicFramePr>
          <p:nvPr/>
        </p:nvGraphicFramePr>
        <p:xfrm>
          <a:off x="390525" y="3435350"/>
          <a:ext cx="7593013" cy="1336675"/>
        </p:xfrm>
        <a:graphic>
          <a:graphicData uri="http://schemas.openxmlformats.org/presentationml/2006/ole">
            <mc:AlternateContent xmlns:mc="http://schemas.openxmlformats.org/markup-compatibility/2006">
              <mc:Choice xmlns:v="urn:schemas-microsoft-com:vml" Requires="v">
                <p:oleObj spid="_x0000_s1050666" name="Microsoft Office Word 文档" r:id="rId4" imgW="6121660" imgH="1085732" progId="Word.Document.12">
                  <p:embed/>
                </p:oleObj>
              </mc:Choice>
              <mc:Fallback>
                <p:oleObj name="Microsoft Office Word 文档" r:id="rId4" imgW="6121660" imgH="1085732" progId="Word.Document.12">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3435350"/>
                        <a:ext cx="7593013"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矩形 32"/>
          <p:cNvSpPr/>
          <p:nvPr/>
        </p:nvSpPr>
        <p:spPr>
          <a:xfrm>
            <a:off x="323823" y="2091451"/>
            <a:ext cx="7992333" cy="1200329"/>
          </a:xfrm>
          <a:prstGeom prst="rect">
            <a:avLst/>
          </a:prstGeom>
        </p:spPr>
        <p:txBody>
          <a:bodyPr wrap="square">
            <a:spAutoFit/>
          </a:bodyPr>
          <a:lstStyle/>
          <a:p>
            <a:r>
              <a:rPr lang="en-US" altLang="zh-CN" dirty="0">
                <a:latin typeface="黑体" panose="02010609060101010101" charset="-122"/>
                <a:ea typeface="黑体" panose="02010609060101010101" charset="-122"/>
              </a:rPr>
              <a:t>14</a:t>
            </a:r>
            <a:r>
              <a:rPr lang="en-US" altLang="zh-CN" i="1" dirty="0">
                <a:solidFill>
                  <a:srgbClr val="00B050"/>
                </a:solidFill>
                <a:latin typeface="黑体" panose="02010609060101010101" charset="-122"/>
                <a:ea typeface="黑体" panose="02010609060101010101" charset="-122"/>
              </a:rPr>
              <a:t>.</a:t>
            </a:r>
            <a:r>
              <a:rPr lang="en-US" altLang="zh-CN" dirty="0">
                <a:solidFill>
                  <a:srgbClr val="00B050"/>
                </a:solidFill>
                <a:latin typeface="黑体" panose="02010609060101010101" charset="-122"/>
                <a:ea typeface="黑体" panose="02010609060101010101" charset="-122"/>
              </a:rPr>
              <a:t>(2018·</a:t>
            </a:r>
            <a:r>
              <a:rPr lang="zh-CN" altLang="zh-CN" dirty="0">
                <a:solidFill>
                  <a:srgbClr val="00B050"/>
                </a:solidFill>
                <a:latin typeface="黑体" panose="02010609060101010101" charset="-122"/>
                <a:ea typeface="黑体" panose="02010609060101010101" charset="-122"/>
              </a:rPr>
              <a:t>全国</a:t>
            </a:r>
            <a:r>
              <a:rPr lang="en-US" altLang="zh-CN" i="1" dirty="0">
                <a:solidFill>
                  <a:srgbClr val="00B050"/>
                </a:solidFill>
                <a:latin typeface="黑体" panose="02010609060101010101" charset="-122"/>
                <a:ea typeface="黑体" panose="02010609060101010101" charset="-122"/>
              </a:rPr>
              <a:t>Ⅲ</a:t>
            </a:r>
            <a:r>
              <a:rPr lang="zh-CN" altLang="zh-CN" dirty="0">
                <a:solidFill>
                  <a:srgbClr val="00B050"/>
                </a:solidFill>
                <a:latin typeface="黑体" panose="02010609060101010101" charset="-122"/>
                <a:ea typeface="黑体" panose="02010609060101010101" charset="-122"/>
              </a:rPr>
              <a:t>卷</a:t>
            </a:r>
            <a:r>
              <a:rPr lang="en-US" altLang="zh-CN" dirty="0">
                <a:solidFill>
                  <a:srgbClr val="00B050"/>
                </a:solidFill>
                <a:latin typeface="黑体" panose="02010609060101010101" charset="-122"/>
                <a:ea typeface="黑体" panose="02010609060101010101" charset="-122"/>
              </a:rPr>
              <a:t>·</a:t>
            </a:r>
            <a:r>
              <a:rPr lang="zh-CN" altLang="zh-CN" dirty="0">
                <a:solidFill>
                  <a:srgbClr val="00B050"/>
                </a:solidFill>
                <a:latin typeface="黑体" panose="02010609060101010101" charset="-122"/>
                <a:ea typeface="黑体" panose="02010609060101010101" charset="-122"/>
              </a:rPr>
              <a:t>理</a:t>
            </a:r>
            <a:r>
              <a:rPr lang="en-US" altLang="zh-CN" dirty="0">
                <a:solidFill>
                  <a:srgbClr val="00B050"/>
                </a:solidFill>
                <a:latin typeface="黑体" panose="02010609060101010101" charset="-122"/>
                <a:ea typeface="黑体" panose="02010609060101010101" charset="-122"/>
              </a:rPr>
              <a:t>T8</a:t>
            </a:r>
            <a:r>
              <a:rPr lang="zh-CN" altLang="zh-CN" dirty="0">
                <a:solidFill>
                  <a:srgbClr val="00B050"/>
                </a:solidFill>
                <a:latin typeface="黑体" panose="02010609060101010101" charset="-122"/>
                <a:ea typeface="黑体" panose="02010609060101010101" charset="-122"/>
              </a:rPr>
              <a:t>改编</a:t>
            </a:r>
            <a:r>
              <a:rPr lang="en-US" altLang="zh-CN" dirty="0">
                <a:solidFill>
                  <a:srgbClr val="00B050"/>
                </a:solidFill>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某群体中的每位成员使用移动支付的概率都为</a:t>
            </a:r>
            <a:r>
              <a:rPr lang="en-US" altLang="zh-CN" i="1" dirty="0">
                <a:latin typeface="黑体" panose="02010609060101010101" charset="-122"/>
                <a:ea typeface="黑体" panose="02010609060101010101" charset="-122"/>
              </a:rPr>
              <a:t>p</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各成员的支付方式相互独立</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设</a:t>
            </a:r>
            <a:r>
              <a:rPr lang="en-US" altLang="zh-CN" i="1" dirty="0">
                <a:latin typeface="黑体" panose="02010609060101010101" charset="-122"/>
                <a:ea typeface="黑体" panose="02010609060101010101" charset="-122"/>
              </a:rPr>
              <a:t>X</a:t>
            </a:r>
            <a:r>
              <a:rPr lang="zh-CN" altLang="zh-CN" dirty="0">
                <a:latin typeface="黑体" panose="02010609060101010101" charset="-122"/>
                <a:ea typeface="黑体" panose="02010609060101010101" charset="-122"/>
              </a:rPr>
              <a:t>为该群体的</a:t>
            </a:r>
            <a:r>
              <a:rPr lang="en-US" altLang="zh-CN" dirty="0">
                <a:latin typeface="黑体" panose="02010609060101010101" charset="-122"/>
                <a:ea typeface="黑体" panose="02010609060101010101" charset="-122"/>
              </a:rPr>
              <a:t>10</a:t>
            </a:r>
            <a:r>
              <a:rPr lang="zh-CN" altLang="zh-CN" dirty="0">
                <a:latin typeface="黑体" panose="02010609060101010101" charset="-122"/>
                <a:ea typeface="黑体" panose="02010609060101010101" charset="-122"/>
              </a:rPr>
              <a:t>位成员中使用移动支付的人数</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D</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X</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2</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1,</a:t>
            </a:r>
            <a:r>
              <a:rPr lang="en-US" altLang="zh-CN" i="1" dirty="0">
                <a:latin typeface="黑体" panose="02010609060101010101" charset="-122"/>
                <a:ea typeface="黑体" panose="02010609060101010101" charset="-122"/>
              </a:rPr>
              <a:t>P</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X=</a:t>
            </a:r>
            <a:r>
              <a:rPr lang="en-US" altLang="zh-CN" dirty="0">
                <a:latin typeface="黑体" panose="02010609060101010101" charset="-122"/>
                <a:ea typeface="黑体" panose="02010609060101010101" charset="-122"/>
              </a:rPr>
              <a:t>4)</a:t>
            </a:r>
            <a:r>
              <a:rPr lang="en-US" altLang="zh-CN" i="1" dirty="0">
                <a:latin typeface="黑体" panose="02010609060101010101" charset="-122"/>
                <a:ea typeface="黑体" panose="02010609060101010101" charset="-122"/>
              </a:rPr>
              <a:t>&lt;P</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X=</a:t>
            </a:r>
            <a:r>
              <a:rPr lang="en-US" altLang="zh-CN" dirty="0">
                <a:latin typeface="黑体" panose="02010609060101010101" charset="-122"/>
                <a:ea typeface="黑体" panose="02010609060101010101" charset="-122"/>
              </a:rPr>
              <a:t>6),</a:t>
            </a:r>
            <a:r>
              <a:rPr lang="zh-CN" altLang="zh-CN" dirty="0">
                <a:latin typeface="黑体" panose="02010609060101010101" charset="-122"/>
                <a:ea typeface="黑体" panose="02010609060101010101" charset="-122"/>
              </a:rPr>
              <a:t>则</a:t>
            </a:r>
            <a:r>
              <a:rPr lang="en-US" altLang="zh-CN" i="1" dirty="0">
                <a:latin typeface="黑体" panose="02010609060101010101" charset="-122"/>
                <a:ea typeface="黑体" panose="02010609060101010101" charset="-122"/>
              </a:rPr>
              <a:t>p=</a:t>
            </a:r>
            <a:r>
              <a:rPr lang="en-US" altLang="zh-CN" dirty="0">
                <a:latin typeface="黑体" panose="02010609060101010101" charset="-122"/>
                <a:ea typeface="黑体" panose="02010609060101010101" charset="-122"/>
              </a:rPr>
              <a:t>(</a:t>
            </a:r>
            <a:r>
              <a:rPr lang="zh-CN" altLang="zh-CN" i="1"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A</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0</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7	B</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0</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6	C</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0</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4	D</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0</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a:t>
            </a:r>
            <a:endParaRPr lang="zh-CN" altLang="zh-CN" dirty="0">
              <a:latin typeface="黑体" panose="02010609060101010101" charset="-122"/>
              <a:ea typeface="黑体" panose="02010609060101010101" charset="-122"/>
            </a:endParaRPr>
          </a:p>
        </p:txBody>
      </p:sp>
      <p:grpSp>
        <p:nvGrpSpPr>
          <p:cNvPr id="2" name="组合 18"/>
          <p:cNvGrpSpPr/>
          <p:nvPr/>
        </p:nvGrpSpPr>
        <p:grpSpPr>
          <a:xfrm>
            <a:off x="251820" y="0"/>
            <a:ext cx="8387495" cy="1182004"/>
            <a:chOff x="228" y="-28"/>
            <a:chExt cx="13276" cy="2333"/>
          </a:xfrm>
        </p:grpSpPr>
        <p:grpSp>
          <p:nvGrpSpPr>
            <p:cNvPr id="3" name="组合 53"/>
            <p:cNvGrpSpPr/>
            <p:nvPr/>
          </p:nvGrpSpPr>
          <p:grpSpPr>
            <a:xfrm>
              <a:off x="5357" y="-28"/>
              <a:ext cx="3285" cy="2333"/>
              <a:chOff x="8093" y="254"/>
              <a:chExt cx="3285" cy="2333"/>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485"/>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KAODIAN  TANJIU</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26" name="矩形 25"/>
          <p:cNvSpPr/>
          <p:nvPr/>
        </p:nvSpPr>
        <p:spPr>
          <a:xfrm>
            <a:off x="251819" y="1203693"/>
            <a:ext cx="8424352" cy="923330"/>
          </a:xfrm>
          <a:prstGeom prst="rect">
            <a:avLst/>
          </a:prstGeom>
        </p:spPr>
        <p:txBody>
          <a:bodyPr wrap="square">
            <a:spAutoFit/>
          </a:bodyPr>
          <a:lstStyle/>
          <a:p>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八</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考查离散型随机变量分布列、超几何分布、条件概率、正态分布、数学期望与方差</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求离散型随机变量的数学期望是全国卷高考重点考查的内容</a:t>
            </a:r>
            <a:r>
              <a:rPr lang="en-US" altLang="zh-CN"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在选择题、填空题中有时会出现</a:t>
            </a:r>
            <a:r>
              <a:rPr lang="en-US" altLang="zh-CN" i="1" dirty="0">
                <a:solidFill>
                  <a:srgbClr val="0000FF"/>
                </a:solidFill>
                <a:latin typeface="黑体" panose="02010609060101010101" charset="-122"/>
                <a:ea typeface="黑体" panose="02010609060101010101" charset="-122"/>
              </a:rPr>
              <a:t>.</a:t>
            </a:r>
            <a:r>
              <a:rPr lang="zh-CN" altLang="zh-CN" dirty="0">
                <a:solidFill>
                  <a:srgbClr val="0000FF"/>
                </a:solidFill>
                <a:latin typeface="黑体" panose="02010609060101010101" charset="-122"/>
                <a:ea typeface="黑体" panose="02010609060101010101" charset="-122"/>
              </a:rPr>
              <a:t>主要考查离散型随机变量的分布列、数学期望、正态分布等</a:t>
            </a:r>
            <a:r>
              <a:rPr lang="en-US" altLang="zh-CN" i="1" dirty="0">
                <a:solidFill>
                  <a:srgbClr val="0000FF"/>
                </a:solidFill>
                <a:latin typeface="黑体" panose="02010609060101010101" charset="-122"/>
                <a:ea typeface="黑体" panose="02010609060101010101" charset="-122"/>
              </a:rPr>
              <a:t>.</a:t>
            </a:r>
            <a:endParaRPr lang="zh-CN" altLang="zh-CN" dirty="0">
              <a:solidFill>
                <a:srgbClr val="0000FF"/>
              </a:solidFill>
              <a:latin typeface="黑体" panose="02010609060101010101" charset="-122"/>
              <a:ea typeface="黑体" panose="02010609060101010101" charset="-122"/>
            </a:endParaRPr>
          </a:p>
        </p:txBody>
      </p:sp>
      <p:sp>
        <p:nvSpPr>
          <p:cNvPr id="29"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0"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1" name="TextBox 30"/>
          <p:cNvSpPr txBox="1"/>
          <p:nvPr/>
        </p:nvSpPr>
        <p:spPr>
          <a:xfrm>
            <a:off x="4139970" y="2695991"/>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A</a:t>
            </a:r>
            <a:endParaRPr lang="zh-CN" altLang="en-US" sz="2000" dirty="0">
              <a:solidFill>
                <a:srgbClr val="FF0000"/>
              </a:solidFill>
              <a:latin typeface="黑体" panose="02010609060101010101" charset="-122"/>
              <a:ea typeface="黑体" panose="02010609060101010101" charset="-122"/>
            </a:endParaRPr>
          </a:p>
        </p:txBody>
      </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9"/>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50628"/>
                                        </p:tgtEl>
                                        <p:attrNameLst>
                                          <p:attrName>style.visibility</p:attrName>
                                        </p:attrNameLst>
                                      </p:cBhvr>
                                      <p:to>
                                        <p:strVal val="visible"/>
                                      </p:to>
                                    </p:set>
                                    <p:anim calcmode="lin" valueType="num">
                                      <p:cBhvr additive="base">
                                        <p:cTn id="14" dur="500" fill="hold"/>
                                        <p:tgtEl>
                                          <p:spTgt spid="1050628"/>
                                        </p:tgtEl>
                                        <p:attrNameLst>
                                          <p:attrName>ppt_x</p:attrName>
                                        </p:attrNameLst>
                                      </p:cBhvr>
                                      <p:tavLst>
                                        <p:tav tm="0">
                                          <p:val>
                                            <p:strVal val="#ppt_x"/>
                                          </p:val>
                                        </p:tav>
                                        <p:tav tm="100000">
                                          <p:val>
                                            <p:strVal val="#ppt_x"/>
                                          </p:val>
                                        </p:tav>
                                      </p:tavLst>
                                    </p:anim>
                                    <p:anim calcmode="lin" valueType="num">
                                      <p:cBhvr additive="base">
                                        <p:cTn id="15" dur="500" fill="hold"/>
                                        <p:tgtEl>
                                          <p:spTgt spid="1050628"/>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0"/>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aphicFrame>
        <p:nvGraphicFramePr>
          <p:cNvPr id="1051652" name="Object 4"/>
          <p:cNvGraphicFramePr>
            <a:graphicFrameLocks noChangeAspect="1"/>
          </p:cNvGraphicFramePr>
          <p:nvPr/>
        </p:nvGraphicFramePr>
        <p:xfrm>
          <a:off x="467829" y="2859762"/>
          <a:ext cx="7594600" cy="1338262"/>
        </p:xfrm>
        <a:graphic>
          <a:graphicData uri="http://schemas.openxmlformats.org/presentationml/2006/ole">
            <mc:AlternateContent xmlns:mc="http://schemas.openxmlformats.org/markup-compatibility/2006">
              <mc:Choice xmlns:v="urn:schemas-microsoft-com:vml" Requires="v">
                <p:oleObj spid="_x0000_s1051726" name="Microsoft Office Word 文档" r:id="rId4" imgW="6121660" imgH="1085732" progId="Word.Document.12">
                  <p:embed/>
                </p:oleObj>
              </mc:Choice>
              <mc:Fallback>
                <p:oleObj name="Microsoft Office Word 文档" r:id="rId4" imgW="6121660" imgH="1085732" progId="Word.Document.12">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29" y="2859762"/>
                        <a:ext cx="7594600" cy="133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矩形 30"/>
          <p:cNvSpPr/>
          <p:nvPr/>
        </p:nvSpPr>
        <p:spPr>
          <a:xfrm>
            <a:off x="251820" y="1347698"/>
            <a:ext cx="8352348" cy="923330"/>
          </a:xfrm>
          <a:prstGeom prst="rect">
            <a:avLst/>
          </a:prstGeom>
        </p:spPr>
        <p:txBody>
          <a:bodyPr wrap="square">
            <a:spAutoFit/>
          </a:bodyPr>
          <a:lstStyle/>
          <a:p>
            <a:r>
              <a:rPr lang="en-US" altLang="zh-CN" dirty="0">
                <a:latin typeface="黑体" panose="02010609060101010101" charset="-122"/>
                <a:ea typeface="黑体" panose="02010609060101010101" charset="-122"/>
              </a:rPr>
              <a:t>15</a:t>
            </a:r>
            <a:r>
              <a:rPr lang="en-US" altLang="zh-CN" i="1" dirty="0">
                <a:solidFill>
                  <a:srgbClr val="00B050"/>
                </a:solidFill>
                <a:latin typeface="黑体" panose="02010609060101010101" charset="-122"/>
                <a:ea typeface="黑体" panose="02010609060101010101" charset="-122"/>
              </a:rPr>
              <a:t>.</a:t>
            </a:r>
            <a:r>
              <a:rPr lang="en-US" altLang="zh-CN" dirty="0">
                <a:solidFill>
                  <a:srgbClr val="00B050"/>
                </a:solidFill>
                <a:latin typeface="黑体" panose="02010609060101010101" charset="-122"/>
                <a:ea typeface="黑体" panose="02010609060101010101" charset="-122"/>
              </a:rPr>
              <a:t>(2017·</a:t>
            </a:r>
            <a:r>
              <a:rPr lang="zh-CN" altLang="zh-CN" dirty="0">
                <a:solidFill>
                  <a:srgbClr val="00B050"/>
                </a:solidFill>
                <a:latin typeface="黑体" panose="02010609060101010101" charset="-122"/>
                <a:ea typeface="黑体" panose="02010609060101010101" charset="-122"/>
              </a:rPr>
              <a:t>全国</a:t>
            </a:r>
            <a:r>
              <a:rPr lang="en-US" altLang="zh-CN" i="1" dirty="0">
                <a:solidFill>
                  <a:srgbClr val="00B050"/>
                </a:solidFill>
                <a:latin typeface="黑体" panose="02010609060101010101" charset="-122"/>
                <a:ea typeface="黑体" panose="02010609060101010101" charset="-122"/>
              </a:rPr>
              <a:t>Ⅱ</a:t>
            </a:r>
            <a:r>
              <a:rPr lang="zh-CN" altLang="zh-CN" dirty="0">
                <a:solidFill>
                  <a:srgbClr val="00B050"/>
                </a:solidFill>
                <a:latin typeface="黑体" panose="02010609060101010101" charset="-122"/>
                <a:ea typeface="黑体" panose="02010609060101010101" charset="-122"/>
              </a:rPr>
              <a:t>卷</a:t>
            </a:r>
            <a:r>
              <a:rPr lang="en-US" altLang="zh-CN" dirty="0">
                <a:solidFill>
                  <a:srgbClr val="00B050"/>
                </a:solidFill>
                <a:latin typeface="黑体" panose="02010609060101010101" charset="-122"/>
                <a:ea typeface="黑体" panose="02010609060101010101" charset="-122"/>
              </a:rPr>
              <a:t>·</a:t>
            </a:r>
            <a:r>
              <a:rPr lang="zh-CN" altLang="zh-CN" dirty="0">
                <a:solidFill>
                  <a:srgbClr val="00B050"/>
                </a:solidFill>
                <a:latin typeface="黑体" panose="02010609060101010101" charset="-122"/>
                <a:ea typeface="黑体" panose="02010609060101010101" charset="-122"/>
              </a:rPr>
              <a:t>理</a:t>
            </a:r>
            <a:r>
              <a:rPr lang="en-US" altLang="zh-CN" dirty="0">
                <a:solidFill>
                  <a:srgbClr val="00B050"/>
                </a:solidFill>
                <a:latin typeface="黑体" panose="02010609060101010101" charset="-122"/>
                <a:ea typeface="黑体" panose="02010609060101010101" charset="-122"/>
              </a:rPr>
              <a:t>T13</a:t>
            </a:r>
            <a:r>
              <a:rPr lang="zh-CN" altLang="zh-CN" dirty="0">
                <a:solidFill>
                  <a:srgbClr val="00B050"/>
                </a:solidFill>
                <a:latin typeface="黑体" panose="02010609060101010101" charset="-122"/>
                <a:ea typeface="黑体" panose="02010609060101010101" charset="-122"/>
              </a:rPr>
              <a:t>改编</a:t>
            </a:r>
            <a:r>
              <a:rPr lang="en-US" altLang="zh-CN" dirty="0">
                <a:solidFill>
                  <a:srgbClr val="00B050"/>
                </a:solidFill>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一批产品的二等品率为</a:t>
            </a:r>
            <a:r>
              <a:rPr lang="en-US" altLang="zh-CN" dirty="0">
                <a:latin typeface="黑体" panose="02010609060101010101" charset="-122"/>
                <a:ea typeface="黑体" panose="02010609060101010101" charset="-122"/>
              </a:rPr>
              <a:t>0</a:t>
            </a:r>
            <a:r>
              <a:rPr lang="en-US" altLang="zh-CN" i="1"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08,</a:t>
            </a:r>
            <a:r>
              <a:rPr lang="zh-CN" altLang="zh-CN" dirty="0">
                <a:latin typeface="黑体" panose="02010609060101010101" charset="-122"/>
                <a:ea typeface="黑体" panose="02010609060101010101" charset="-122"/>
              </a:rPr>
              <a:t>从这批产品中每次</a:t>
            </a:r>
            <a:endParaRPr lang="en-US" altLang="zh-CN" dirty="0">
              <a:latin typeface="黑体" panose="02010609060101010101" charset="-122"/>
              <a:ea typeface="黑体" panose="02010609060101010101" charset="-122"/>
            </a:endParaRPr>
          </a:p>
          <a:p>
            <a:endParaRPr lang="en-US" altLang="zh-CN" dirty="0">
              <a:latin typeface="黑体" panose="02010609060101010101" charset="-122"/>
              <a:ea typeface="黑体" panose="02010609060101010101" charset="-122"/>
            </a:endParaRPr>
          </a:p>
          <a:p>
            <a:r>
              <a:rPr lang="zh-CN" altLang="zh-CN" dirty="0">
                <a:latin typeface="黑体" panose="02010609060101010101" charset="-122"/>
                <a:ea typeface="黑体" panose="02010609060101010101" charset="-122"/>
              </a:rPr>
              <a:t>随机取一件</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有放回地抽取</a:t>
            </a:r>
            <a:r>
              <a:rPr lang="en-US" altLang="zh-CN" dirty="0">
                <a:latin typeface="黑体" panose="02010609060101010101" charset="-122"/>
                <a:ea typeface="黑体" panose="02010609060101010101" charset="-122"/>
              </a:rPr>
              <a:t>100</a:t>
            </a:r>
            <a:r>
              <a:rPr lang="zh-CN" altLang="zh-CN" dirty="0">
                <a:latin typeface="黑体" panose="02010609060101010101" charset="-122"/>
                <a:ea typeface="黑体" panose="02010609060101010101" charset="-122"/>
              </a:rPr>
              <a:t>次</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X</a:t>
            </a:r>
            <a:r>
              <a:rPr lang="zh-CN" altLang="zh-CN" dirty="0">
                <a:latin typeface="黑体" panose="02010609060101010101" charset="-122"/>
                <a:ea typeface="黑体" panose="02010609060101010101" charset="-122"/>
              </a:rPr>
              <a:t>表示抽到的二等品件数</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则</a:t>
            </a:r>
            <a:r>
              <a:rPr lang="en-US" altLang="zh-CN" i="1" dirty="0">
                <a:latin typeface="黑体" panose="02010609060101010101" charset="-122"/>
                <a:ea typeface="黑体" panose="02010609060101010101" charset="-122"/>
              </a:rPr>
              <a:t>D</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X</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a:t>
            </a:r>
            <a:r>
              <a:rPr lang="zh-CN" altLang="zh-CN" i="1" u="sng" dirty="0">
                <a:latin typeface="黑体" panose="02010609060101010101" charset="-122"/>
                <a:ea typeface="黑体" panose="02010609060101010101" charset="-122"/>
              </a:rPr>
              <a:t>　　　　</a:t>
            </a:r>
            <a:r>
              <a:rPr lang="en-US" altLang="zh-CN" i="1" dirty="0"/>
              <a:t>. </a:t>
            </a:r>
            <a:endParaRPr lang="zh-CN" altLang="zh-CN" dirty="0"/>
          </a:p>
        </p:txBody>
      </p:sp>
      <p:graphicFrame>
        <p:nvGraphicFramePr>
          <p:cNvPr id="1051653" name="Object 5"/>
          <p:cNvGraphicFramePr>
            <a:graphicFrameLocks noChangeAspect="1"/>
          </p:cNvGraphicFramePr>
          <p:nvPr/>
        </p:nvGraphicFramePr>
        <p:xfrm>
          <a:off x="7164108" y="1851720"/>
          <a:ext cx="512762" cy="288925"/>
        </p:xfrm>
        <a:graphic>
          <a:graphicData uri="http://schemas.openxmlformats.org/presentationml/2006/ole">
            <mc:AlternateContent xmlns:mc="http://schemas.openxmlformats.org/markup-compatibility/2006">
              <mc:Choice xmlns:v="urn:schemas-microsoft-com:vml" Requires="v">
                <p:oleObj spid="_x0000_s1051727" name="Equation" r:id="rId6" imgW="317087" imgH="177569" progId="">
                  <p:embed/>
                </p:oleObj>
              </mc:Choice>
              <mc:Fallback>
                <p:oleObj name="Equation" r:id="rId6" imgW="317087" imgH="177569" progId="">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108" y="1851720"/>
                        <a:ext cx="512762"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4" name=" 28"/>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1653"/>
                                        </p:tgtEl>
                                        <p:attrNameLst>
                                          <p:attrName>style.visibility</p:attrName>
                                        </p:attrNameLst>
                                      </p:cBhvr>
                                      <p:to>
                                        <p:strVal val="visible"/>
                                      </p:to>
                                    </p:set>
                                    <p:anim calcmode="lin" valueType="num">
                                      <p:cBhvr additive="base">
                                        <p:cTn id="7" dur="500" fill="hold"/>
                                        <p:tgtEl>
                                          <p:spTgt spid="1051653"/>
                                        </p:tgtEl>
                                        <p:attrNameLst>
                                          <p:attrName>ppt_x</p:attrName>
                                        </p:attrNameLst>
                                      </p:cBhvr>
                                      <p:tavLst>
                                        <p:tav tm="0">
                                          <p:val>
                                            <p:strVal val="#ppt_x"/>
                                          </p:val>
                                        </p:tav>
                                        <p:tav tm="100000">
                                          <p:val>
                                            <p:strVal val="#ppt_x"/>
                                          </p:val>
                                        </p:tav>
                                      </p:tavLst>
                                    </p:anim>
                                    <p:anim calcmode="lin" valueType="num">
                                      <p:cBhvr additive="base">
                                        <p:cTn id="8" dur="500" fill="hold"/>
                                        <p:tgtEl>
                                          <p:spTgt spid="105165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3"/>
                  </p:tgtEl>
                </p:cond>
              </p:nextCondLst>
            </p:seq>
            <p:seq concurrent="1" nextAc="seek">
              <p:cTn id="9" restart="whenNotActive" fill="hold" evtFilter="cancelBubble" nodeType="interactiveSeq">
                <p:stCondLst>
                  <p:cond evt="onClick" delay="0">
                    <p:tgtEl>
                      <p:spTgt spid="34"/>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51652"/>
                                        </p:tgtEl>
                                        <p:attrNameLst>
                                          <p:attrName>style.visibility</p:attrName>
                                        </p:attrNameLst>
                                      </p:cBhvr>
                                      <p:to>
                                        <p:strVal val="visible"/>
                                      </p:to>
                                    </p:set>
                                    <p:anim calcmode="lin" valueType="num">
                                      <p:cBhvr additive="base">
                                        <p:cTn id="14" dur="500" fill="hold"/>
                                        <p:tgtEl>
                                          <p:spTgt spid="1051652"/>
                                        </p:tgtEl>
                                        <p:attrNameLst>
                                          <p:attrName>ppt_x</p:attrName>
                                        </p:attrNameLst>
                                      </p:cBhvr>
                                      <p:tavLst>
                                        <p:tav tm="0">
                                          <p:val>
                                            <p:strVal val="#ppt_x"/>
                                          </p:val>
                                        </p:tav>
                                        <p:tav tm="100000">
                                          <p:val>
                                            <p:strVal val="#ppt_x"/>
                                          </p:val>
                                        </p:tav>
                                      </p:tavLst>
                                    </p:anim>
                                    <p:anim calcmode="lin" valueType="num">
                                      <p:cBhvr additive="base">
                                        <p:cTn id="15" dur="500" fill="hold"/>
                                        <p:tgtEl>
                                          <p:spTgt spid="105165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0"/>
            <a:ext cx="8387495" cy="1243815"/>
            <a:chOff x="228" y="-28"/>
            <a:chExt cx="13276" cy="2455"/>
          </a:xfrm>
        </p:grpSpPr>
        <p:grpSp>
          <p:nvGrpSpPr>
            <p:cNvPr id="3" name="组合 53"/>
            <p:cNvGrpSpPr/>
            <p:nvPr/>
          </p:nvGrpSpPr>
          <p:grpSpPr>
            <a:xfrm>
              <a:off x="5357" y="-28"/>
              <a:ext cx="3285" cy="2455"/>
              <a:chOff x="8093" y="254"/>
              <a:chExt cx="3285" cy="2455"/>
            </a:xfrm>
          </p:grpSpPr>
          <p:sp>
            <p:nvSpPr>
              <p:cNvPr id="76" name="TextBox 75"/>
              <p:cNvSpPr txBox="1"/>
              <p:nvPr/>
            </p:nvSpPr>
            <p:spPr>
              <a:xfrm>
                <a:off x="8604" y="254"/>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K</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考向分析</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KAOXIANG  FENXI</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32" name="矩形 31"/>
          <p:cNvSpPr/>
          <p:nvPr/>
        </p:nvSpPr>
        <p:spPr>
          <a:xfrm>
            <a:off x="251820" y="1347699"/>
            <a:ext cx="3262432" cy="461665"/>
          </a:xfrm>
          <a:prstGeom prst="rect">
            <a:avLst/>
          </a:prstGeom>
        </p:spPr>
        <p:txBody>
          <a:bodyPr wrap="none">
            <a:spAutoFit/>
          </a:bodyPr>
          <a:lstStyle/>
          <a:p>
            <a:r>
              <a:rPr lang="zh-CN" altLang="zh-CN" sz="2400" dirty="0">
                <a:latin typeface="黑体" panose="02010609060101010101" charset="-122"/>
                <a:ea typeface="黑体" panose="02010609060101010101" charset="-122"/>
              </a:rPr>
              <a:t>二、解答题的命题特点</a:t>
            </a:r>
          </a:p>
        </p:txBody>
      </p:sp>
      <p:sp>
        <p:nvSpPr>
          <p:cNvPr id="37" name="矩形 36"/>
          <p:cNvSpPr/>
          <p:nvPr/>
        </p:nvSpPr>
        <p:spPr>
          <a:xfrm>
            <a:off x="467829" y="2211735"/>
            <a:ext cx="7920329" cy="1938992"/>
          </a:xfrm>
          <a:prstGeom prst="rect">
            <a:avLst/>
          </a:prstGeom>
        </p:spPr>
        <p:txBody>
          <a:bodyPr wrap="square">
            <a:spAutoFit/>
          </a:bodyPr>
          <a:lstStyle/>
          <a:p>
            <a:r>
              <a:rPr lang="en-US" altLang="zh-CN" dirty="0"/>
              <a:t>      </a:t>
            </a:r>
            <a:r>
              <a:rPr lang="zh-CN" altLang="zh-CN" sz="2000" dirty="0">
                <a:solidFill>
                  <a:srgbClr val="0000FF"/>
                </a:solidFill>
              </a:rPr>
              <a:t>概率与统计综合试题的题干阅读量大</a:t>
            </a:r>
            <a:r>
              <a:rPr lang="en-US" altLang="zh-CN" sz="2000" dirty="0">
                <a:solidFill>
                  <a:srgbClr val="0000FF"/>
                </a:solidFill>
              </a:rPr>
              <a:t>,</a:t>
            </a:r>
            <a:r>
              <a:rPr lang="zh-CN" altLang="zh-CN" sz="2000" dirty="0">
                <a:solidFill>
                  <a:srgbClr val="0000FF"/>
                </a:solidFill>
              </a:rPr>
              <a:t>容易造成考生在数学模型转化过程中失误</a:t>
            </a:r>
            <a:r>
              <a:rPr lang="en-US" altLang="zh-CN" sz="2000" dirty="0">
                <a:solidFill>
                  <a:srgbClr val="0000FF"/>
                </a:solidFill>
              </a:rPr>
              <a:t>,</a:t>
            </a:r>
            <a:r>
              <a:rPr lang="zh-CN" altLang="zh-CN" sz="2000" dirty="0">
                <a:solidFill>
                  <a:srgbClr val="0000FF"/>
                </a:solidFill>
              </a:rPr>
              <a:t>得分率不高</a:t>
            </a:r>
            <a:r>
              <a:rPr lang="en-US" altLang="zh-CN" sz="2000" i="1" dirty="0">
                <a:solidFill>
                  <a:srgbClr val="0000FF"/>
                </a:solidFill>
              </a:rPr>
              <a:t>.</a:t>
            </a:r>
            <a:r>
              <a:rPr lang="zh-CN" altLang="zh-CN" sz="2000" dirty="0">
                <a:solidFill>
                  <a:srgbClr val="0000FF"/>
                </a:solidFill>
              </a:rPr>
              <a:t>这些试题主要考查古典概型</a:t>
            </a:r>
            <a:r>
              <a:rPr lang="en-US" altLang="zh-CN" sz="2000" dirty="0">
                <a:solidFill>
                  <a:srgbClr val="0000FF"/>
                </a:solidFill>
              </a:rPr>
              <a:t>,</a:t>
            </a:r>
            <a:r>
              <a:rPr lang="zh-CN" altLang="zh-CN" sz="2000" dirty="0">
                <a:solidFill>
                  <a:srgbClr val="0000FF"/>
                </a:solidFill>
              </a:rPr>
              <a:t>用样本估计总体</a:t>
            </a:r>
            <a:r>
              <a:rPr lang="en-US" altLang="zh-CN" sz="2000" dirty="0">
                <a:solidFill>
                  <a:srgbClr val="0000FF"/>
                </a:solidFill>
              </a:rPr>
              <a:t>,</a:t>
            </a:r>
            <a:r>
              <a:rPr lang="zh-CN" altLang="zh-CN" sz="2000" dirty="0">
                <a:solidFill>
                  <a:srgbClr val="0000FF"/>
                </a:solidFill>
              </a:rPr>
              <a:t>利用回归方程进行预测</a:t>
            </a:r>
            <a:r>
              <a:rPr lang="en-US" altLang="zh-CN" sz="2000" dirty="0">
                <a:solidFill>
                  <a:srgbClr val="0000FF"/>
                </a:solidFill>
              </a:rPr>
              <a:t>,</a:t>
            </a:r>
            <a:r>
              <a:rPr lang="zh-CN" altLang="zh-CN" sz="2000" dirty="0">
                <a:solidFill>
                  <a:srgbClr val="0000FF"/>
                </a:solidFill>
              </a:rPr>
              <a:t>独立性检验的应用</a:t>
            </a:r>
            <a:r>
              <a:rPr lang="en-US" altLang="zh-CN" sz="2000" dirty="0">
                <a:solidFill>
                  <a:srgbClr val="0000FF"/>
                </a:solidFill>
              </a:rPr>
              <a:t>,</a:t>
            </a:r>
            <a:r>
              <a:rPr lang="zh-CN" altLang="zh-CN" sz="2000" dirty="0">
                <a:solidFill>
                  <a:srgbClr val="0000FF"/>
                </a:solidFill>
              </a:rPr>
              <a:t>离散型随机变量的分布列和数学期望</a:t>
            </a:r>
            <a:r>
              <a:rPr lang="en-US" altLang="zh-CN" sz="2000" dirty="0">
                <a:solidFill>
                  <a:srgbClr val="0000FF"/>
                </a:solidFill>
              </a:rPr>
              <a:t>,</a:t>
            </a:r>
            <a:r>
              <a:rPr lang="zh-CN" altLang="zh-CN" sz="2000" dirty="0">
                <a:solidFill>
                  <a:srgbClr val="0000FF"/>
                </a:solidFill>
              </a:rPr>
              <a:t>正态分布等</a:t>
            </a:r>
            <a:r>
              <a:rPr lang="en-US" altLang="zh-CN" sz="2000" i="1" dirty="0">
                <a:solidFill>
                  <a:srgbClr val="0000FF"/>
                </a:solidFill>
              </a:rPr>
              <a:t>.</a:t>
            </a:r>
            <a:r>
              <a:rPr lang="zh-CN" altLang="zh-CN" sz="2000" dirty="0">
                <a:solidFill>
                  <a:srgbClr val="0000FF"/>
                </a:solidFill>
              </a:rPr>
              <a:t>概率、随机变量的数学期望交汇命题</a:t>
            </a:r>
            <a:r>
              <a:rPr lang="en-US" altLang="zh-CN" sz="2000" dirty="0">
                <a:solidFill>
                  <a:srgbClr val="0000FF"/>
                </a:solidFill>
              </a:rPr>
              <a:t>,</a:t>
            </a:r>
            <a:r>
              <a:rPr lang="zh-CN" altLang="zh-CN" sz="2000" dirty="0">
                <a:solidFill>
                  <a:srgbClr val="0000FF"/>
                </a:solidFill>
              </a:rPr>
              <a:t>高考对此类题目的要求是能根据给出的或通过统计图表给出的相关数据求线性回归方程</a:t>
            </a:r>
            <a:r>
              <a:rPr lang="en-US" altLang="zh-CN" sz="2000" i="1" dirty="0">
                <a:solidFill>
                  <a:srgbClr val="0000FF"/>
                </a:solidFill>
              </a:rPr>
              <a:t>.</a:t>
            </a:r>
            <a:endParaRPr lang="zh-CN" altLang="zh-CN" sz="2000" dirty="0">
              <a:solidFill>
                <a:srgbClr val="0000FF"/>
              </a:solidFill>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23" name="Object 3"/>
          <p:cNvGraphicFramePr>
            <a:graphicFrameLocks noChangeAspect="1"/>
          </p:cNvGraphicFramePr>
          <p:nvPr>
            <p:extLst>
              <p:ext uri="{D42A27DB-BD31-4B8C-83A1-F6EECF244321}">
                <p14:modId xmlns:p14="http://schemas.microsoft.com/office/powerpoint/2010/main" val="4073232860"/>
              </p:ext>
            </p:extLst>
          </p:nvPr>
        </p:nvGraphicFramePr>
        <p:xfrm>
          <a:off x="179817" y="394382"/>
          <a:ext cx="8706892" cy="4536189"/>
        </p:xfrm>
        <a:graphic>
          <a:graphicData uri="http://schemas.openxmlformats.org/presentationml/2006/ole">
            <mc:AlternateContent xmlns:mc="http://schemas.openxmlformats.org/markup-compatibility/2006">
              <mc:Choice xmlns:v="urn:schemas-microsoft-com:vml" Requires="v">
                <p:oleObj spid="_x0000_s1054762" name="Microsoft Office Word 文档" r:id="rId4" imgW="8113611" imgH="4235289" progId="Word.Document.12">
                  <p:embed/>
                </p:oleObj>
              </mc:Choice>
              <mc:Fallback>
                <p:oleObj name="Microsoft Office Word 文档" r:id="rId4" imgW="8113611" imgH="4235289" progId="Word.Document.12">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394382"/>
                        <a:ext cx="8706892" cy="4536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7" name="矩形 26"/>
          <p:cNvSpPr/>
          <p:nvPr/>
        </p:nvSpPr>
        <p:spPr>
          <a:xfrm>
            <a:off x="395826" y="1851720"/>
            <a:ext cx="7416309" cy="400110"/>
          </a:xfrm>
          <a:prstGeom prst="rect">
            <a:avLst/>
          </a:prstGeom>
        </p:spPr>
        <p:txBody>
          <a:bodyPr wrap="square">
            <a:spAutoFit/>
          </a:bodyPr>
          <a:lstStyle/>
          <a:p>
            <a:r>
              <a:rPr lang="en-US" altLang="zh-CN" sz="2000" dirty="0"/>
              <a:t>1</a:t>
            </a:r>
            <a:r>
              <a:rPr lang="en-US" altLang="zh-CN" sz="2000" i="1" dirty="0"/>
              <a:t>.</a:t>
            </a:r>
            <a:r>
              <a:rPr lang="zh-CN" altLang="zh-CN" sz="2000" dirty="0"/>
              <a:t>分类加法计数原理和分步乘法计数原理的区别是什么</a:t>
            </a:r>
            <a:r>
              <a:rPr lang="en-US" altLang="zh-CN" sz="2000" dirty="0"/>
              <a:t>?</a:t>
            </a:r>
            <a:endParaRPr lang="zh-CN" altLang="zh-CN" sz="2000" dirty="0"/>
          </a:p>
        </p:txBody>
      </p:sp>
      <p:sp>
        <p:nvSpPr>
          <p:cNvPr id="28" name="矩形 27"/>
          <p:cNvSpPr/>
          <p:nvPr/>
        </p:nvSpPr>
        <p:spPr>
          <a:xfrm>
            <a:off x="467829" y="2571750"/>
            <a:ext cx="7200300" cy="1323439"/>
          </a:xfrm>
          <a:prstGeom prst="rect">
            <a:avLst/>
          </a:prstGeom>
        </p:spPr>
        <p:txBody>
          <a:bodyPr wrap="square">
            <a:spAutoFit/>
          </a:bodyPr>
          <a:lstStyle/>
          <a:p>
            <a:r>
              <a:rPr lang="en-US" altLang="zh-CN" sz="2000" dirty="0">
                <a:solidFill>
                  <a:srgbClr val="0000FF"/>
                </a:solidFill>
              </a:rPr>
              <a:t>    </a:t>
            </a:r>
            <a:r>
              <a:rPr lang="zh-CN" altLang="zh-CN" sz="2000" dirty="0">
                <a:solidFill>
                  <a:srgbClr val="0000FF"/>
                </a:solidFill>
              </a:rPr>
              <a:t>分类加法计数原理针对</a:t>
            </a:r>
            <a:r>
              <a:rPr lang="en-US" altLang="zh-CN" sz="2000" dirty="0">
                <a:solidFill>
                  <a:srgbClr val="0000FF"/>
                </a:solidFill>
              </a:rPr>
              <a:t>“</a:t>
            </a:r>
            <a:r>
              <a:rPr lang="zh-CN" altLang="zh-CN" sz="2000" dirty="0">
                <a:solidFill>
                  <a:srgbClr val="0000FF"/>
                </a:solidFill>
              </a:rPr>
              <a:t>分类</a:t>
            </a:r>
            <a:r>
              <a:rPr lang="en-US" altLang="zh-CN" sz="2000" dirty="0">
                <a:solidFill>
                  <a:srgbClr val="0000FF"/>
                </a:solidFill>
              </a:rPr>
              <a:t>”</a:t>
            </a:r>
            <a:r>
              <a:rPr lang="zh-CN" altLang="zh-CN" sz="2000" dirty="0">
                <a:solidFill>
                  <a:srgbClr val="0000FF"/>
                </a:solidFill>
              </a:rPr>
              <a:t>问题</a:t>
            </a:r>
            <a:r>
              <a:rPr lang="en-US" altLang="zh-CN" sz="2000" dirty="0">
                <a:solidFill>
                  <a:srgbClr val="0000FF"/>
                </a:solidFill>
              </a:rPr>
              <a:t>,</a:t>
            </a:r>
            <a:r>
              <a:rPr lang="zh-CN" altLang="zh-CN" sz="2000" dirty="0">
                <a:solidFill>
                  <a:srgbClr val="0000FF"/>
                </a:solidFill>
              </a:rPr>
              <a:t>其中各种方法相互独立</a:t>
            </a:r>
            <a:r>
              <a:rPr lang="en-US" altLang="zh-CN" sz="2000" dirty="0">
                <a:solidFill>
                  <a:srgbClr val="0000FF"/>
                </a:solidFill>
              </a:rPr>
              <a:t>,</a:t>
            </a:r>
            <a:r>
              <a:rPr lang="zh-CN" altLang="zh-CN" sz="2000" dirty="0">
                <a:solidFill>
                  <a:srgbClr val="0000FF"/>
                </a:solidFill>
              </a:rPr>
              <a:t>用其中任何一种方法都可以做完这件事</a:t>
            </a:r>
            <a:r>
              <a:rPr lang="en-US" altLang="zh-CN" sz="2000" dirty="0">
                <a:solidFill>
                  <a:srgbClr val="0000FF"/>
                </a:solidFill>
              </a:rPr>
              <a:t>;</a:t>
            </a:r>
            <a:r>
              <a:rPr lang="zh-CN" altLang="zh-CN" sz="2000" dirty="0">
                <a:solidFill>
                  <a:srgbClr val="0000FF"/>
                </a:solidFill>
              </a:rPr>
              <a:t>分步乘法计数原理针对</a:t>
            </a:r>
            <a:r>
              <a:rPr lang="en-US" altLang="zh-CN" sz="2000" dirty="0">
                <a:solidFill>
                  <a:srgbClr val="0000FF"/>
                </a:solidFill>
              </a:rPr>
              <a:t>“</a:t>
            </a:r>
            <a:r>
              <a:rPr lang="zh-CN" altLang="zh-CN" sz="2000" dirty="0">
                <a:solidFill>
                  <a:srgbClr val="0000FF"/>
                </a:solidFill>
              </a:rPr>
              <a:t>分步</a:t>
            </a:r>
            <a:r>
              <a:rPr lang="en-US" altLang="zh-CN" sz="2000" dirty="0">
                <a:solidFill>
                  <a:srgbClr val="0000FF"/>
                </a:solidFill>
              </a:rPr>
              <a:t>”</a:t>
            </a:r>
            <a:r>
              <a:rPr lang="zh-CN" altLang="zh-CN" sz="2000" dirty="0">
                <a:solidFill>
                  <a:srgbClr val="0000FF"/>
                </a:solidFill>
              </a:rPr>
              <a:t>问题</a:t>
            </a:r>
            <a:r>
              <a:rPr lang="en-US" altLang="zh-CN" sz="2000" dirty="0">
                <a:solidFill>
                  <a:srgbClr val="0000FF"/>
                </a:solidFill>
              </a:rPr>
              <a:t>,</a:t>
            </a:r>
            <a:r>
              <a:rPr lang="zh-CN" altLang="zh-CN" sz="2000" dirty="0">
                <a:solidFill>
                  <a:srgbClr val="0000FF"/>
                </a:solidFill>
              </a:rPr>
              <a:t>各个步骤相互依存</a:t>
            </a:r>
            <a:r>
              <a:rPr lang="en-US" altLang="zh-CN" sz="2000" dirty="0">
                <a:solidFill>
                  <a:srgbClr val="0000FF"/>
                </a:solidFill>
              </a:rPr>
              <a:t>,</a:t>
            </a:r>
            <a:r>
              <a:rPr lang="zh-CN" altLang="zh-CN" sz="2000" dirty="0">
                <a:solidFill>
                  <a:srgbClr val="0000FF"/>
                </a:solidFill>
              </a:rPr>
              <a:t>只有各个步骤都完成了才算完成这件事</a:t>
            </a:r>
            <a:r>
              <a:rPr lang="en-US" altLang="zh-CN" sz="2000" i="1" dirty="0">
                <a:solidFill>
                  <a:srgbClr val="0000FF"/>
                </a:solidFill>
              </a:rPr>
              <a:t>.</a:t>
            </a:r>
            <a:endParaRPr lang="zh-CN" altLang="en-US" sz="2000" dirty="0"/>
          </a:p>
        </p:txBody>
      </p:sp>
      <p:grpSp>
        <p:nvGrpSpPr>
          <p:cNvPr id="29"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3"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5750" name="Object 6"/>
          <p:cNvGraphicFramePr>
            <a:graphicFrameLocks noChangeAspect="1"/>
          </p:cNvGraphicFramePr>
          <p:nvPr>
            <p:extLst>
              <p:ext uri="{D42A27DB-BD31-4B8C-83A1-F6EECF244321}">
                <p14:modId xmlns:p14="http://schemas.microsoft.com/office/powerpoint/2010/main" val="2821325505"/>
              </p:ext>
            </p:extLst>
          </p:nvPr>
        </p:nvGraphicFramePr>
        <p:xfrm>
          <a:off x="107813" y="195650"/>
          <a:ext cx="8712363" cy="4536189"/>
        </p:xfrm>
        <a:graphic>
          <a:graphicData uri="http://schemas.openxmlformats.org/presentationml/2006/ole">
            <mc:AlternateContent xmlns:mc="http://schemas.openxmlformats.org/markup-compatibility/2006">
              <mc:Choice xmlns:v="urn:schemas-microsoft-com:vml" Requires="v">
                <p:oleObj spid="_x0000_s1055788" name="文档" r:id="rId4" imgW="6241230" imgH="4050973" progId="Word.Document.12">
                  <p:embed/>
                </p:oleObj>
              </mc:Choice>
              <mc:Fallback>
                <p:oleObj name="文档" r:id="rId4" imgW="6241230" imgH="4050973" progId="Word.Document.12">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3" y="195650"/>
                        <a:ext cx="8712363" cy="453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5750" name="Object 6"/>
          <p:cNvGraphicFramePr>
            <a:graphicFrameLocks noChangeAspect="1"/>
          </p:cNvGraphicFramePr>
          <p:nvPr>
            <p:extLst>
              <p:ext uri="{D42A27DB-BD31-4B8C-83A1-F6EECF244321}">
                <p14:modId xmlns:p14="http://schemas.microsoft.com/office/powerpoint/2010/main" val="484376303"/>
              </p:ext>
            </p:extLst>
          </p:nvPr>
        </p:nvGraphicFramePr>
        <p:xfrm>
          <a:off x="107813" y="195650"/>
          <a:ext cx="8712363" cy="4536189"/>
        </p:xfrm>
        <a:graphic>
          <a:graphicData uri="http://schemas.openxmlformats.org/presentationml/2006/ole">
            <mc:AlternateContent xmlns:mc="http://schemas.openxmlformats.org/markup-compatibility/2006">
              <mc:Choice xmlns:v="urn:schemas-microsoft-com:vml" Requires="v">
                <p:oleObj spid="_x0000_s1198098" name="文档" r:id="rId4" imgW="6241230" imgH="4050973" progId="Word.Document.12">
                  <p:embed/>
                </p:oleObj>
              </mc:Choice>
              <mc:Fallback>
                <p:oleObj name="文档" r:id="rId4" imgW="6241230" imgH="4050973" progId="Word.Document.12">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3" y="195650"/>
                        <a:ext cx="8712363" cy="453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48737714"/>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7795" name="Object 3"/>
          <p:cNvGraphicFramePr>
            <a:graphicFrameLocks noChangeAspect="1"/>
          </p:cNvGraphicFramePr>
          <p:nvPr>
            <p:extLst>
              <p:ext uri="{D42A27DB-BD31-4B8C-83A1-F6EECF244321}">
                <p14:modId xmlns:p14="http://schemas.microsoft.com/office/powerpoint/2010/main" val="3109859563"/>
              </p:ext>
            </p:extLst>
          </p:nvPr>
        </p:nvGraphicFramePr>
        <p:xfrm>
          <a:off x="174625" y="127000"/>
          <a:ext cx="8717555" cy="5272088"/>
        </p:xfrm>
        <a:graphic>
          <a:graphicData uri="http://schemas.openxmlformats.org/presentationml/2006/ole">
            <mc:AlternateContent xmlns:mc="http://schemas.openxmlformats.org/markup-compatibility/2006">
              <mc:Choice xmlns:v="urn:schemas-microsoft-com:vml" Requires="v">
                <p:oleObj spid="_x0000_s1057833" name="文档" r:id="rId4" imgW="5607876" imgH="3256516" progId="Word.Document.12">
                  <p:embed/>
                </p:oleObj>
              </mc:Choice>
              <mc:Fallback>
                <p:oleObj name="文档" r:id="rId4" imgW="5607876" imgH="3256516"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5" y="127000"/>
                        <a:ext cx="8717555" cy="527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8834" name="Object 18"/>
          <p:cNvGraphicFramePr>
            <a:graphicFrameLocks noChangeAspect="1"/>
          </p:cNvGraphicFramePr>
          <p:nvPr>
            <p:extLst>
              <p:ext uri="{D42A27DB-BD31-4B8C-83A1-F6EECF244321}">
                <p14:modId xmlns:p14="http://schemas.microsoft.com/office/powerpoint/2010/main" val="3750895966"/>
              </p:ext>
            </p:extLst>
          </p:nvPr>
        </p:nvGraphicFramePr>
        <p:xfrm>
          <a:off x="107814" y="267654"/>
          <a:ext cx="8561387" cy="6167438"/>
        </p:xfrm>
        <a:graphic>
          <a:graphicData uri="http://schemas.openxmlformats.org/presentationml/2006/ole">
            <mc:AlternateContent xmlns:mc="http://schemas.openxmlformats.org/markup-compatibility/2006">
              <mc:Choice xmlns:v="urn:schemas-microsoft-com:vml" Requires="v">
                <p:oleObj spid="_x0000_s1058872" name="文档" r:id="rId4" imgW="6133744" imgH="4420227" progId="Word.Document.12">
                  <p:embed/>
                </p:oleObj>
              </mc:Choice>
              <mc:Fallback>
                <p:oleObj name="文档" r:id="rId4" imgW="6133744" imgH="4420227" progId="Word.Document.12">
                  <p:embed/>
                  <p:pic>
                    <p:nvPicPr>
                      <p:cNvPr id="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4" y="267654"/>
                        <a:ext cx="8561387" cy="616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8834" name="Object 18"/>
          <p:cNvGraphicFramePr>
            <a:graphicFrameLocks noChangeAspect="1"/>
          </p:cNvGraphicFramePr>
          <p:nvPr>
            <p:extLst>
              <p:ext uri="{D42A27DB-BD31-4B8C-83A1-F6EECF244321}">
                <p14:modId xmlns:p14="http://schemas.microsoft.com/office/powerpoint/2010/main" val="1510739245"/>
              </p:ext>
            </p:extLst>
          </p:nvPr>
        </p:nvGraphicFramePr>
        <p:xfrm>
          <a:off x="107814" y="411660"/>
          <a:ext cx="8561387" cy="6167438"/>
        </p:xfrm>
        <a:graphic>
          <a:graphicData uri="http://schemas.openxmlformats.org/presentationml/2006/ole">
            <mc:AlternateContent xmlns:mc="http://schemas.openxmlformats.org/markup-compatibility/2006">
              <mc:Choice xmlns:v="urn:schemas-microsoft-com:vml" Requires="v">
                <p:oleObj spid="_x0000_s1199122" name="文档" r:id="rId4" imgW="6133744" imgH="4431417" progId="Word.Document.12">
                  <p:embed/>
                </p:oleObj>
              </mc:Choice>
              <mc:Fallback>
                <p:oleObj name="文档" r:id="rId4" imgW="6133744" imgH="4431417" progId="Word.Document.12">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14" y="411660"/>
                        <a:ext cx="8561387" cy="616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2336112"/>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 28">
            <a:hlinkClick r:id="rId4"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1075203" name="Object 3"/>
          <p:cNvGraphicFramePr>
            <a:graphicFrameLocks noChangeAspect="1"/>
          </p:cNvGraphicFramePr>
          <p:nvPr/>
        </p:nvGraphicFramePr>
        <p:xfrm>
          <a:off x="179817" y="123648"/>
          <a:ext cx="8640360" cy="4947849"/>
        </p:xfrm>
        <a:graphic>
          <a:graphicData uri="http://schemas.openxmlformats.org/presentationml/2006/ole">
            <mc:AlternateContent xmlns:mc="http://schemas.openxmlformats.org/markup-compatibility/2006">
              <mc:Choice xmlns:v="urn:schemas-microsoft-com:vml" Requires="v">
                <p:oleObj spid="_x0000_s1075241" name="Microsoft Office Word 文档" r:id="rId5" imgW="6121660" imgH="4140252" progId="Word.Document.12">
                  <p:embed/>
                </p:oleObj>
              </mc:Choice>
              <mc:Fallback>
                <p:oleObj name="Microsoft Office Word 文档" r:id="rId5" imgW="6121660" imgH="4140252" progId="Word.Document.12">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17" y="123648"/>
                        <a:ext cx="8640360" cy="494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表格 27"/>
          <p:cNvGraphicFramePr>
            <a:graphicFrameLocks noGrp="1"/>
          </p:cNvGraphicFramePr>
          <p:nvPr/>
        </p:nvGraphicFramePr>
        <p:xfrm>
          <a:off x="6300072" y="1851719"/>
          <a:ext cx="2592109" cy="792033"/>
        </p:xfrm>
        <a:graphic>
          <a:graphicData uri="http://schemas.openxmlformats.org/drawingml/2006/table">
            <a:tbl>
              <a:tblPr/>
              <a:tblGrid>
                <a:gridCol w="1178231">
                  <a:extLst>
                    <a:ext uri="{9D8B030D-6E8A-4147-A177-3AD203B41FA5}">
                      <a16:colId xmlns:a16="http://schemas.microsoft.com/office/drawing/2014/main" val="20000"/>
                    </a:ext>
                  </a:extLst>
                </a:gridCol>
                <a:gridCol w="706939">
                  <a:extLst>
                    <a:ext uri="{9D8B030D-6E8A-4147-A177-3AD203B41FA5}">
                      <a16:colId xmlns:a16="http://schemas.microsoft.com/office/drawing/2014/main" val="20001"/>
                    </a:ext>
                  </a:extLst>
                </a:gridCol>
                <a:gridCol w="706939">
                  <a:extLst>
                    <a:ext uri="{9D8B030D-6E8A-4147-A177-3AD203B41FA5}">
                      <a16:colId xmlns:a16="http://schemas.microsoft.com/office/drawing/2014/main" val="20002"/>
                    </a:ext>
                  </a:extLst>
                </a:gridCol>
              </a:tblGrid>
              <a:tr h="264011">
                <a:tc>
                  <a:txBody>
                    <a:bodyPr/>
                    <a:lstStyle/>
                    <a:p>
                      <a:pPr algn="ctr">
                        <a:lnSpc>
                          <a:spcPts val="1610"/>
                        </a:lnSpc>
                        <a:spcAft>
                          <a:spcPts val="0"/>
                        </a:spcAft>
                      </a:pPr>
                      <a:endParaRPr lang="en-US"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zh-CN" sz="900" kern="100">
                          <a:solidFill>
                            <a:srgbClr val="000000"/>
                          </a:solidFill>
                          <a:latin typeface="NEU-BZ-S92"/>
                          <a:ea typeface="方正书宋_GBK"/>
                          <a:cs typeface="Times New Roman" panose="02020603050405020304"/>
                        </a:rPr>
                        <a:t>超过</a:t>
                      </a:r>
                      <a:r>
                        <a:rPr lang="en-US" sz="900" i="1" kern="100">
                          <a:solidFill>
                            <a:srgbClr val="000000"/>
                          </a:solidFill>
                          <a:latin typeface="NEU-BZ-S92"/>
                          <a:ea typeface="方正书宋_GBK"/>
                          <a:cs typeface="Times New Roman" panose="02020603050405020304"/>
                        </a:rPr>
                        <a:t>m</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zh-CN" sz="900" kern="100">
                          <a:solidFill>
                            <a:srgbClr val="000000"/>
                          </a:solidFill>
                          <a:latin typeface="NEU-BZ-S92"/>
                          <a:ea typeface="方正书宋_GBK"/>
                          <a:cs typeface="Times New Roman" panose="02020603050405020304"/>
                        </a:rPr>
                        <a:t>不超过</a:t>
                      </a:r>
                      <a:r>
                        <a:rPr lang="en-US" sz="900" i="1" kern="100">
                          <a:solidFill>
                            <a:srgbClr val="000000"/>
                          </a:solidFill>
                          <a:latin typeface="NEU-BZ-S92"/>
                          <a:ea typeface="方正书宋_GBK"/>
                          <a:cs typeface="Times New Roman" panose="02020603050405020304"/>
                        </a:rPr>
                        <a:t>m</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011">
                <a:tc>
                  <a:txBody>
                    <a:bodyPr/>
                    <a:lstStyle/>
                    <a:p>
                      <a:pPr algn="ctr">
                        <a:lnSpc>
                          <a:spcPts val="1610"/>
                        </a:lnSpc>
                        <a:spcAft>
                          <a:spcPts val="0"/>
                        </a:spcAft>
                      </a:pPr>
                      <a:r>
                        <a:rPr lang="zh-CN" sz="900" kern="100">
                          <a:solidFill>
                            <a:srgbClr val="000000"/>
                          </a:solidFill>
                          <a:latin typeface="NEU-BZ-S92"/>
                          <a:ea typeface="方正书宋_GBK"/>
                          <a:cs typeface="Times New Roman" panose="02020603050405020304"/>
                        </a:rPr>
                        <a:t>第一种生产方式</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endParaRPr lang="en-US"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endParaRPr lang="en-US"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4011">
                <a:tc>
                  <a:txBody>
                    <a:bodyPr/>
                    <a:lstStyle/>
                    <a:p>
                      <a:pPr algn="ctr">
                        <a:lnSpc>
                          <a:spcPts val="1610"/>
                        </a:lnSpc>
                        <a:spcAft>
                          <a:spcPts val="0"/>
                        </a:spcAft>
                      </a:pPr>
                      <a:r>
                        <a:rPr lang="zh-CN" sz="900" kern="100">
                          <a:solidFill>
                            <a:srgbClr val="000000"/>
                          </a:solidFill>
                          <a:latin typeface="NEU-BZ-S92"/>
                          <a:ea typeface="方正书宋_GBK"/>
                          <a:cs typeface="Times New Roman" panose="02020603050405020304"/>
                        </a:rPr>
                        <a:t>第二种生产方式</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endParaRPr lang="en-US"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endParaRPr lang="en-US" sz="1000" kern="100" dirty="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9" name="表格 28"/>
          <p:cNvGraphicFramePr>
            <a:graphicFrameLocks noGrp="1"/>
          </p:cNvGraphicFramePr>
          <p:nvPr/>
        </p:nvGraphicFramePr>
        <p:xfrm>
          <a:off x="2771925" y="3363783"/>
          <a:ext cx="2880119" cy="648028"/>
        </p:xfrm>
        <a:graphic>
          <a:graphicData uri="http://schemas.openxmlformats.org/drawingml/2006/table">
            <a:tbl>
              <a:tblPr/>
              <a:tblGrid>
                <a:gridCol w="768032">
                  <a:extLst>
                    <a:ext uri="{9D8B030D-6E8A-4147-A177-3AD203B41FA5}">
                      <a16:colId xmlns:a16="http://schemas.microsoft.com/office/drawing/2014/main" val="20000"/>
                    </a:ext>
                  </a:extLst>
                </a:gridCol>
                <a:gridCol w="704029">
                  <a:extLst>
                    <a:ext uri="{9D8B030D-6E8A-4147-A177-3AD203B41FA5}">
                      <a16:colId xmlns:a16="http://schemas.microsoft.com/office/drawing/2014/main" val="20001"/>
                    </a:ext>
                  </a:extLst>
                </a:gridCol>
                <a:gridCol w="704029">
                  <a:extLst>
                    <a:ext uri="{9D8B030D-6E8A-4147-A177-3AD203B41FA5}">
                      <a16:colId xmlns:a16="http://schemas.microsoft.com/office/drawing/2014/main" val="20002"/>
                    </a:ext>
                  </a:extLst>
                </a:gridCol>
                <a:gridCol w="704029">
                  <a:extLst>
                    <a:ext uri="{9D8B030D-6E8A-4147-A177-3AD203B41FA5}">
                      <a16:colId xmlns:a16="http://schemas.microsoft.com/office/drawing/2014/main" val="20003"/>
                    </a:ext>
                  </a:extLst>
                </a:gridCol>
              </a:tblGrid>
              <a:tr h="324014">
                <a:tc>
                  <a:txBody>
                    <a:bodyPr/>
                    <a:lstStyle/>
                    <a:p>
                      <a:pPr algn="ctr">
                        <a:lnSpc>
                          <a:spcPts val="1610"/>
                        </a:lnSpc>
                        <a:spcAft>
                          <a:spcPts val="0"/>
                        </a:spcAft>
                      </a:pPr>
                      <a:r>
                        <a:rPr lang="en-US" sz="1200" i="1" kern="100" dirty="0">
                          <a:solidFill>
                            <a:srgbClr val="000000"/>
                          </a:solidFill>
                          <a:latin typeface="NEU-BZ-S92"/>
                          <a:ea typeface="方正书宋_GBK"/>
                          <a:cs typeface="Times New Roman" panose="02020603050405020304"/>
                        </a:rPr>
                        <a:t>P</a:t>
                      </a:r>
                      <a:r>
                        <a:rPr lang="en-US" sz="1200" kern="100" dirty="0">
                          <a:solidFill>
                            <a:srgbClr val="000000"/>
                          </a:solidFill>
                          <a:latin typeface="方正书宋_GBK"/>
                          <a:ea typeface="方正书宋_GBK"/>
                          <a:cs typeface="Times New Roman" panose="02020603050405020304"/>
                        </a:rPr>
                        <a:t>(</a:t>
                      </a:r>
                      <a:r>
                        <a:rPr lang="en-US" sz="1200" i="1" kern="100" dirty="0">
                          <a:solidFill>
                            <a:srgbClr val="000000"/>
                          </a:solidFill>
                          <a:latin typeface="NEU-BZ-S92"/>
                          <a:ea typeface="方正书宋_GBK"/>
                          <a:cs typeface="Times New Roman" panose="02020603050405020304"/>
                        </a:rPr>
                        <a:t>K</a:t>
                      </a:r>
                      <a:r>
                        <a:rPr lang="en-US" sz="1200" kern="100" baseline="30000" dirty="0">
                          <a:solidFill>
                            <a:srgbClr val="000000"/>
                          </a:solidFill>
                          <a:latin typeface="NEU-BZ-S92"/>
                          <a:ea typeface="方正书宋_GBK"/>
                          <a:cs typeface="Times New Roman" panose="02020603050405020304"/>
                        </a:rPr>
                        <a:t>2</a:t>
                      </a:r>
                      <a:r>
                        <a:rPr lang="en-US" sz="1200" kern="100" dirty="0">
                          <a:solidFill>
                            <a:srgbClr val="000000"/>
                          </a:solidFill>
                          <a:latin typeface="NEU-BZ-S92"/>
                          <a:ea typeface="NEU-BZ-S92"/>
                          <a:cs typeface="Times New Roman" panose="02020603050405020304"/>
                        </a:rPr>
                        <a:t>≥</a:t>
                      </a:r>
                      <a:r>
                        <a:rPr lang="en-US" sz="1200" i="1" kern="100" dirty="0">
                          <a:solidFill>
                            <a:srgbClr val="000000"/>
                          </a:solidFill>
                          <a:latin typeface="NEU-BZ-S92"/>
                          <a:ea typeface="方正书宋_GBK"/>
                          <a:cs typeface="Times New Roman" panose="02020603050405020304"/>
                        </a:rPr>
                        <a:t>k</a:t>
                      </a:r>
                      <a:r>
                        <a:rPr lang="en-US" sz="1200" kern="100" baseline="-25000" dirty="0">
                          <a:solidFill>
                            <a:srgbClr val="000000"/>
                          </a:solidFill>
                          <a:latin typeface="NEU-BZ-S92"/>
                          <a:ea typeface="方正书宋_GBK"/>
                          <a:cs typeface="Times New Roman" panose="02020603050405020304"/>
                        </a:rPr>
                        <a:t>0</a:t>
                      </a:r>
                      <a:r>
                        <a:rPr lang="en-US" sz="1200" kern="100" dirty="0">
                          <a:solidFill>
                            <a:srgbClr val="000000"/>
                          </a:solidFill>
                          <a:latin typeface="方正书宋_GBK"/>
                          <a:ea typeface="方正书宋_GBK"/>
                          <a:cs typeface="Times New Roman" panose="02020603050405020304"/>
                        </a:rPr>
                        <a:t>)</a:t>
                      </a:r>
                      <a:endParaRPr lang="zh-CN" sz="1000" kern="100" dirty="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a:solidFill>
                            <a:srgbClr val="000000"/>
                          </a:solidFill>
                          <a:latin typeface="NEU-BZ-S92"/>
                          <a:ea typeface="方正书宋_GBK"/>
                          <a:cs typeface="Times New Roman" panose="02020603050405020304"/>
                        </a:rPr>
                        <a:t>0</a:t>
                      </a:r>
                      <a:r>
                        <a:rPr lang="en-US" sz="1200" i="1" kern="100">
                          <a:solidFill>
                            <a:srgbClr val="000000"/>
                          </a:solidFill>
                          <a:latin typeface="NEU-BZ-S92"/>
                          <a:ea typeface="方正书宋_GBK"/>
                          <a:cs typeface="Times New Roman" panose="02020603050405020304"/>
                        </a:rPr>
                        <a:t>.</a:t>
                      </a:r>
                      <a:r>
                        <a:rPr lang="en-US" sz="1200" kern="100">
                          <a:solidFill>
                            <a:srgbClr val="000000"/>
                          </a:solidFill>
                          <a:latin typeface="NEU-BZ-S92"/>
                          <a:ea typeface="方正书宋_GBK"/>
                          <a:cs typeface="Times New Roman" panose="02020603050405020304"/>
                        </a:rPr>
                        <a:t>050</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dirty="0">
                          <a:solidFill>
                            <a:srgbClr val="000000"/>
                          </a:solidFill>
                          <a:latin typeface="NEU-BZ-S92"/>
                          <a:ea typeface="方正书宋_GBK"/>
                          <a:cs typeface="Times New Roman" panose="02020603050405020304"/>
                        </a:rPr>
                        <a:t>0</a:t>
                      </a:r>
                      <a:r>
                        <a:rPr lang="en-US" sz="1200" i="1" kern="100" dirty="0">
                          <a:solidFill>
                            <a:srgbClr val="000000"/>
                          </a:solidFill>
                          <a:latin typeface="NEU-BZ-S92"/>
                          <a:ea typeface="方正书宋_GBK"/>
                          <a:cs typeface="Times New Roman" panose="02020603050405020304"/>
                        </a:rPr>
                        <a:t>.</a:t>
                      </a:r>
                      <a:r>
                        <a:rPr lang="en-US" sz="1200" kern="100" dirty="0">
                          <a:solidFill>
                            <a:srgbClr val="000000"/>
                          </a:solidFill>
                          <a:latin typeface="NEU-BZ-S92"/>
                          <a:ea typeface="方正书宋_GBK"/>
                          <a:cs typeface="Times New Roman" panose="02020603050405020304"/>
                        </a:rPr>
                        <a:t>010</a:t>
                      </a:r>
                      <a:endParaRPr lang="zh-CN" sz="1000" kern="100" dirty="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a:solidFill>
                            <a:srgbClr val="000000"/>
                          </a:solidFill>
                          <a:latin typeface="NEU-BZ-S92"/>
                          <a:ea typeface="方正书宋_GBK"/>
                          <a:cs typeface="Times New Roman" panose="02020603050405020304"/>
                        </a:rPr>
                        <a:t>0</a:t>
                      </a:r>
                      <a:r>
                        <a:rPr lang="en-US" sz="1200" i="1" kern="100">
                          <a:solidFill>
                            <a:srgbClr val="000000"/>
                          </a:solidFill>
                          <a:latin typeface="NEU-BZ-S92"/>
                          <a:ea typeface="方正书宋_GBK"/>
                          <a:cs typeface="Times New Roman" panose="02020603050405020304"/>
                        </a:rPr>
                        <a:t>.</a:t>
                      </a:r>
                      <a:r>
                        <a:rPr lang="en-US" sz="1200" kern="100">
                          <a:solidFill>
                            <a:srgbClr val="000000"/>
                          </a:solidFill>
                          <a:latin typeface="NEU-BZ-S92"/>
                          <a:ea typeface="方正书宋_GBK"/>
                          <a:cs typeface="Times New Roman" panose="02020603050405020304"/>
                        </a:rPr>
                        <a:t>001</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014">
                <a:tc>
                  <a:txBody>
                    <a:bodyPr/>
                    <a:lstStyle/>
                    <a:p>
                      <a:pPr algn="ctr">
                        <a:lnSpc>
                          <a:spcPts val="1610"/>
                        </a:lnSpc>
                        <a:spcAft>
                          <a:spcPts val="0"/>
                        </a:spcAft>
                      </a:pPr>
                      <a:r>
                        <a:rPr lang="en-US" sz="1200" i="1" kern="100">
                          <a:solidFill>
                            <a:srgbClr val="000000"/>
                          </a:solidFill>
                          <a:latin typeface="NEU-BZ-S92"/>
                          <a:ea typeface="方正书宋_GBK"/>
                          <a:cs typeface="Times New Roman" panose="02020603050405020304"/>
                        </a:rPr>
                        <a:t>k</a:t>
                      </a:r>
                      <a:r>
                        <a:rPr lang="en-US" sz="1200" kern="100" baseline="-25000">
                          <a:solidFill>
                            <a:srgbClr val="000000"/>
                          </a:solidFill>
                          <a:latin typeface="NEU-BZ-S92"/>
                          <a:ea typeface="方正书宋_GBK"/>
                          <a:cs typeface="Times New Roman" panose="02020603050405020304"/>
                        </a:rPr>
                        <a:t>0</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a:solidFill>
                            <a:srgbClr val="000000"/>
                          </a:solidFill>
                          <a:latin typeface="NEU-BZ-S92"/>
                          <a:ea typeface="方正书宋_GBK"/>
                          <a:cs typeface="Times New Roman" panose="02020603050405020304"/>
                        </a:rPr>
                        <a:t>3</a:t>
                      </a:r>
                      <a:r>
                        <a:rPr lang="en-US" sz="1200" i="1" kern="100">
                          <a:solidFill>
                            <a:srgbClr val="000000"/>
                          </a:solidFill>
                          <a:latin typeface="NEU-BZ-S92"/>
                          <a:ea typeface="方正书宋_GBK"/>
                          <a:cs typeface="Times New Roman" panose="02020603050405020304"/>
                        </a:rPr>
                        <a:t>.</a:t>
                      </a:r>
                      <a:r>
                        <a:rPr lang="en-US" sz="1200" kern="100">
                          <a:solidFill>
                            <a:srgbClr val="000000"/>
                          </a:solidFill>
                          <a:latin typeface="NEU-BZ-S92"/>
                          <a:ea typeface="方正书宋_GBK"/>
                          <a:cs typeface="Times New Roman" panose="02020603050405020304"/>
                        </a:rPr>
                        <a:t>841</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a:solidFill>
                            <a:srgbClr val="000000"/>
                          </a:solidFill>
                          <a:latin typeface="NEU-BZ-S92"/>
                          <a:ea typeface="方正书宋_GBK"/>
                          <a:cs typeface="Times New Roman" panose="02020603050405020304"/>
                        </a:rPr>
                        <a:t>6</a:t>
                      </a:r>
                      <a:r>
                        <a:rPr lang="en-US" sz="1200" i="1" kern="100">
                          <a:solidFill>
                            <a:srgbClr val="000000"/>
                          </a:solidFill>
                          <a:latin typeface="NEU-BZ-S92"/>
                          <a:ea typeface="方正书宋_GBK"/>
                          <a:cs typeface="Times New Roman" panose="02020603050405020304"/>
                        </a:rPr>
                        <a:t>.</a:t>
                      </a:r>
                      <a:r>
                        <a:rPr lang="en-US" sz="1200" kern="100">
                          <a:solidFill>
                            <a:srgbClr val="000000"/>
                          </a:solidFill>
                          <a:latin typeface="NEU-BZ-S92"/>
                          <a:ea typeface="方正书宋_GBK"/>
                          <a:cs typeface="Times New Roman" panose="02020603050405020304"/>
                        </a:rPr>
                        <a:t>635</a:t>
                      </a:r>
                      <a:endParaRPr lang="zh-CN" sz="1000" kern="10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10"/>
                        </a:lnSpc>
                        <a:spcAft>
                          <a:spcPts val="0"/>
                        </a:spcAft>
                      </a:pPr>
                      <a:r>
                        <a:rPr lang="en-US" sz="1200" kern="100" dirty="0">
                          <a:solidFill>
                            <a:srgbClr val="000000"/>
                          </a:solidFill>
                          <a:latin typeface="NEU-BZ-S92"/>
                          <a:ea typeface="方正书宋_GBK"/>
                          <a:cs typeface="Times New Roman" panose="02020603050405020304"/>
                        </a:rPr>
                        <a:t>10</a:t>
                      </a:r>
                      <a:r>
                        <a:rPr lang="en-US" sz="1200" i="1" kern="100" dirty="0">
                          <a:solidFill>
                            <a:srgbClr val="000000"/>
                          </a:solidFill>
                          <a:latin typeface="NEU-BZ-S92"/>
                          <a:ea typeface="方正书宋_GBK"/>
                          <a:cs typeface="Times New Roman" panose="02020603050405020304"/>
                        </a:rPr>
                        <a:t>.</a:t>
                      </a:r>
                      <a:r>
                        <a:rPr lang="en-US" sz="1200" kern="100" dirty="0">
                          <a:solidFill>
                            <a:srgbClr val="000000"/>
                          </a:solidFill>
                          <a:latin typeface="NEU-BZ-S92"/>
                          <a:ea typeface="方正书宋_GBK"/>
                          <a:cs typeface="Times New Roman" panose="02020603050405020304"/>
                        </a:rPr>
                        <a:t>828</a:t>
                      </a:r>
                      <a:endParaRPr lang="zh-CN" sz="1000" kern="100" dirty="0">
                        <a:solidFill>
                          <a:srgbClr val="000000"/>
                        </a:solidFill>
                        <a:latin typeface="NEU-BZ-S92"/>
                        <a:ea typeface="方正书宋_GBK"/>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6227" name="Object 3"/>
          <p:cNvGraphicFramePr>
            <a:graphicFrameLocks noChangeAspect="1"/>
          </p:cNvGraphicFramePr>
          <p:nvPr>
            <p:extLst>
              <p:ext uri="{D42A27DB-BD31-4B8C-83A1-F6EECF244321}">
                <p14:modId xmlns:p14="http://schemas.microsoft.com/office/powerpoint/2010/main" val="4184010467"/>
              </p:ext>
            </p:extLst>
          </p:nvPr>
        </p:nvGraphicFramePr>
        <p:xfrm>
          <a:off x="323823" y="483663"/>
          <a:ext cx="8123238" cy="5884863"/>
        </p:xfrm>
        <a:graphic>
          <a:graphicData uri="http://schemas.openxmlformats.org/presentationml/2006/ole">
            <mc:AlternateContent xmlns:mc="http://schemas.openxmlformats.org/markup-compatibility/2006">
              <mc:Choice xmlns:v="urn:schemas-microsoft-com:vml" Requires="v">
                <p:oleObj spid="_x0000_s1076265" name="文档" r:id="rId4" imgW="6133744" imgH="4447299" progId="Word.Document.12">
                  <p:embed/>
                </p:oleObj>
              </mc:Choice>
              <mc:Fallback>
                <p:oleObj name="文档" r:id="rId4" imgW="6133744" imgH="4447299"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483663"/>
                        <a:ext cx="8123238" cy="588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6227" name="Object 3"/>
          <p:cNvGraphicFramePr>
            <a:graphicFrameLocks noChangeAspect="1"/>
          </p:cNvGraphicFramePr>
          <p:nvPr>
            <p:extLst>
              <p:ext uri="{D42A27DB-BD31-4B8C-83A1-F6EECF244321}">
                <p14:modId xmlns:p14="http://schemas.microsoft.com/office/powerpoint/2010/main" val="2548039612"/>
              </p:ext>
            </p:extLst>
          </p:nvPr>
        </p:nvGraphicFramePr>
        <p:xfrm>
          <a:off x="179817" y="411660"/>
          <a:ext cx="8123238" cy="5884863"/>
        </p:xfrm>
        <a:graphic>
          <a:graphicData uri="http://schemas.openxmlformats.org/presentationml/2006/ole">
            <mc:AlternateContent xmlns:mc="http://schemas.openxmlformats.org/markup-compatibility/2006">
              <mc:Choice xmlns:v="urn:schemas-microsoft-com:vml" Requires="v">
                <p:oleObj spid="_x0000_s1200146" name="文档" r:id="rId4" imgW="6133744" imgH="4447299" progId="Word.Document.12">
                  <p:embed/>
                </p:oleObj>
              </mc:Choice>
              <mc:Fallback>
                <p:oleObj name="文档" r:id="rId4" imgW="6133744" imgH="4447299" progId="Word.Document.12">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411660"/>
                        <a:ext cx="8123238" cy="588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4216223"/>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9299" name="Object 3"/>
          <p:cNvGraphicFramePr>
            <a:graphicFrameLocks noChangeAspect="1"/>
          </p:cNvGraphicFramePr>
          <p:nvPr>
            <p:extLst>
              <p:ext uri="{D42A27DB-BD31-4B8C-83A1-F6EECF244321}">
                <p14:modId xmlns:p14="http://schemas.microsoft.com/office/powerpoint/2010/main" val="1837065371"/>
              </p:ext>
            </p:extLst>
          </p:nvPr>
        </p:nvGraphicFramePr>
        <p:xfrm>
          <a:off x="179817" y="339657"/>
          <a:ext cx="8686800" cy="6448425"/>
        </p:xfrm>
        <a:graphic>
          <a:graphicData uri="http://schemas.openxmlformats.org/presentationml/2006/ole">
            <mc:AlternateContent xmlns:mc="http://schemas.openxmlformats.org/markup-compatibility/2006">
              <mc:Choice xmlns:v="urn:schemas-microsoft-com:vml" Requires="v">
                <p:oleObj spid="_x0000_s1079337" name="文档" r:id="rId4" imgW="6133744" imgH="4557028" progId="Word.Document.12">
                  <p:embed/>
                </p:oleObj>
              </mc:Choice>
              <mc:Fallback>
                <p:oleObj name="文档" r:id="rId4" imgW="6133744" imgH="4557028"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339657"/>
                        <a:ext cx="8686800"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9299" name="Object 3"/>
          <p:cNvGraphicFramePr>
            <a:graphicFrameLocks noChangeAspect="1"/>
          </p:cNvGraphicFramePr>
          <p:nvPr>
            <p:extLst>
              <p:ext uri="{D42A27DB-BD31-4B8C-83A1-F6EECF244321}">
                <p14:modId xmlns:p14="http://schemas.microsoft.com/office/powerpoint/2010/main" val="2517687799"/>
              </p:ext>
            </p:extLst>
          </p:nvPr>
        </p:nvGraphicFramePr>
        <p:xfrm>
          <a:off x="251820" y="339657"/>
          <a:ext cx="8686800" cy="6448425"/>
        </p:xfrm>
        <a:graphic>
          <a:graphicData uri="http://schemas.openxmlformats.org/presentationml/2006/ole">
            <mc:AlternateContent xmlns:mc="http://schemas.openxmlformats.org/markup-compatibility/2006">
              <mc:Choice xmlns:v="urn:schemas-microsoft-com:vml" Requires="v">
                <p:oleObj spid="_x0000_s1201169" name="文档" r:id="rId4" imgW="6133744" imgH="4557028" progId="Word.Document.12">
                  <p:embed/>
                </p:oleObj>
              </mc:Choice>
              <mc:Fallback>
                <p:oleObj name="文档" r:id="rId4" imgW="6133744" imgH="4557028" progId="Word.Document.12">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339657"/>
                        <a:ext cx="8686800"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extLst>
      <p:ext uri="{BB962C8B-B14F-4D97-AF65-F5344CB8AC3E}">
        <p14:creationId xmlns:p14="http://schemas.microsoft.com/office/powerpoint/2010/main" val="23059339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725008" name="Rectangle 16"/>
          <p:cNvSpPr>
            <a:spLocks noChangeArrowheads="1"/>
          </p:cNvSpPr>
          <p:nvPr/>
        </p:nvSpPr>
        <p:spPr bwMode="auto">
          <a:xfrm>
            <a:off x="179817" y="1679644"/>
            <a:ext cx="4455066" cy="369332"/>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54000" algn="l"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2</a:t>
            </a:r>
            <a:r>
              <a:rPr kumimoji="0" lang="en-US" altLang="zh-CN" b="0" i="1"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r>
              <a:rPr kumimoji="0" lang="zh-CN" altLang="en-US" b="0" i="0" u="none" strike="noStrike" cap="none" normalizeH="0" baseline="0" dirty="0">
                <a:ln>
                  <a:noFill/>
                </a:ln>
                <a:solidFill>
                  <a:srgbClr val="000000"/>
                </a:solidFill>
                <a:effectLst/>
                <a:latin typeface="NEU-BZ-S92"/>
                <a:ea typeface="方正书宋_GBK"/>
                <a:cs typeface="Times New Roman" panose="02020603050405020304" pitchFamily="18" charset="0"/>
              </a:rPr>
              <a:t>排列数、组合数的公式及性质是什么</a:t>
            </a:r>
            <a:r>
              <a:rPr kumimoji="0" lang="en-US" altLang="zh-CN"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25009" name="Rectangle 17"/>
          <p:cNvSpPr>
            <a:spLocks noChangeArrowheads="1"/>
          </p:cNvSpPr>
          <p:nvPr/>
        </p:nvSpPr>
        <p:spPr bwMode="auto">
          <a:xfrm>
            <a:off x="0" y="45720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725011" name="Object 19"/>
          <p:cNvGraphicFramePr>
            <a:graphicFrameLocks noChangeAspect="1"/>
          </p:cNvGraphicFramePr>
          <p:nvPr/>
        </p:nvGraphicFramePr>
        <p:xfrm>
          <a:off x="683838" y="2067729"/>
          <a:ext cx="7632318" cy="2711842"/>
        </p:xfrm>
        <a:graphic>
          <a:graphicData uri="http://schemas.openxmlformats.org/presentationml/2006/ole">
            <mc:AlternateContent xmlns:mc="http://schemas.openxmlformats.org/markup-compatibility/2006">
              <mc:Choice xmlns:v="urn:schemas-microsoft-com:vml" Requires="v">
                <p:oleObj spid="_x0000_s725049" name="Microsoft Office Word 文档" r:id="rId4" imgW="6188262" imgH="2488975" progId="Word.Document.12">
                  <p:embed/>
                </p:oleObj>
              </mc:Choice>
              <mc:Fallback>
                <p:oleObj name="Microsoft Office Word 文档" r:id="rId4" imgW="6188262" imgH="2488975" progId="Word.Document.12">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38" y="2067729"/>
                        <a:ext cx="7632318" cy="27118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 name="组合 49"/>
          <p:cNvGrpSpPr/>
          <p:nvPr/>
        </p:nvGrpSpPr>
        <p:grpSpPr>
          <a:xfrm>
            <a:off x="8244153" y="3939807"/>
            <a:ext cx="720030" cy="771674"/>
            <a:chOff x="304800" y="672508"/>
            <a:chExt cx="4001433" cy="4001092"/>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2" name="椭圆 51">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0362" name="Object 42"/>
          <p:cNvGraphicFramePr>
            <a:graphicFrameLocks noChangeAspect="1"/>
          </p:cNvGraphicFramePr>
          <p:nvPr>
            <p:extLst>
              <p:ext uri="{D42A27DB-BD31-4B8C-83A1-F6EECF244321}">
                <p14:modId xmlns:p14="http://schemas.microsoft.com/office/powerpoint/2010/main" val="1437344872"/>
              </p:ext>
            </p:extLst>
          </p:nvPr>
        </p:nvGraphicFramePr>
        <p:xfrm>
          <a:off x="323823" y="555666"/>
          <a:ext cx="9251950" cy="5611813"/>
        </p:xfrm>
        <a:graphic>
          <a:graphicData uri="http://schemas.openxmlformats.org/presentationml/2006/ole">
            <mc:AlternateContent xmlns:mc="http://schemas.openxmlformats.org/markup-compatibility/2006">
              <mc:Choice xmlns:v="urn:schemas-microsoft-com:vml" Requires="v">
                <p:oleObj spid="_x0000_s1080400" name="文档" r:id="rId4" imgW="6133744" imgH="3729364" progId="Word.Document.12">
                  <p:embed/>
                </p:oleObj>
              </mc:Choice>
              <mc:Fallback>
                <p:oleObj name="文档" r:id="rId4" imgW="6133744" imgH="3729364" progId="Word.Document.12">
                  <p:embed/>
                  <p:pic>
                    <p:nvPicPr>
                      <p:cNvPr id="0" name="Picture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555666"/>
                        <a:ext cx="925195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0362" name="Object 42"/>
          <p:cNvGraphicFramePr>
            <a:graphicFrameLocks noChangeAspect="1"/>
          </p:cNvGraphicFramePr>
          <p:nvPr>
            <p:extLst>
              <p:ext uri="{D42A27DB-BD31-4B8C-83A1-F6EECF244321}">
                <p14:modId xmlns:p14="http://schemas.microsoft.com/office/powerpoint/2010/main" val="2893070506"/>
              </p:ext>
            </p:extLst>
          </p:nvPr>
        </p:nvGraphicFramePr>
        <p:xfrm>
          <a:off x="106363" y="127000"/>
          <a:ext cx="8250237" cy="5008563"/>
        </p:xfrm>
        <a:graphic>
          <a:graphicData uri="http://schemas.openxmlformats.org/presentationml/2006/ole">
            <mc:AlternateContent xmlns:mc="http://schemas.openxmlformats.org/markup-compatibility/2006">
              <mc:Choice xmlns:v="urn:schemas-microsoft-com:vml" Requires="v">
                <p:oleObj spid="_x0000_s1202193" name="文档" r:id="rId4" imgW="6133744" imgH="3729364" progId="Word.Document.12">
                  <p:embed/>
                </p:oleObj>
              </mc:Choice>
              <mc:Fallback>
                <p:oleObj name="文档" r:id="rId4" imgW="6133744" imgH="3729364" progId="Word.Document.12">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63" y="127000"/>
                        <a:ext cx="8250237" cy="50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30317935"/>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51820" y="-92210"/>
            <a:ext cx="8387495" cy="1336025"/>
            <a:chOff x="228" y="-210"/>
            <a:chExt cx="13276" cy="2637"/>
          </a:xfrm>
        </p:grpSpPr>
        <p:grpSp>
          <p:nvGrpSpPr>
            <p:cNvPr id="3" name="组合 53"/>
            <p:cNvGrpSpPr/>
            <p:nvPr/>
          </p:nvGrpSpPr>
          <p:grpSpPr>
            <a:xfrm>
              <a:off x="5357" y="-210"/>
              <a:ext cx="3285" cy="2637"/>
              <a:chOff x="8093" y="72"/>
              <a:chExt cx="3285" cy="2637"/>
            </a:xfrm>
          </p:grpSpPr>
          <p:sp>
            <p:nvSpPr>
              <p:cNvPr id="76" name="TextBox 75"/>
              <p:cNvSpPr txBox="1"/>
              <p:nvPr/>
            </p:nvSpPr>
            <p:spPr>
              <a:xfrm>
                <a:off x="8548" y="72"/>
                <a:ext cx="983" cy="2187"/>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2">
                        <a:lumMod val="75000"/>
                      </a:schemeClr>
                    </a:solidFill>
                    <a:effectLst>
                      <a:outerShdw blurRad="50800" algn="tl" rotWithShape="0">
                        <a:srgbClr val="000000"/>
                      </a:outerShdw>
                    </a:effectLst>
                  </a:rPr>
                  <a:t>g</a:t>
                </a:r>
              </a:p>
            </p:txBody>
          </p:sp>
          <p:sp>
            <p:nvSpPr>
              <p:cNvPr id="77" name="TextBox 72"/>
              <p:cNvSpPr txBox="1"/>
              <p:nvPr/>
            </p:nvSpPr>
            <p:spPr>
              <a:xfrm>
                <a:off x="9516" y="498"/>
                <a:ext cx="1462" cy="1640"/>
              </a:xfrm>
              <a:prstGeom prst="rect">
                <a:avLst/>
              </a:prstGeom>
              <a:noFill/>
            </p:spPr>
            <p:txBody>
              <a:bodyPr wrap="square" rtlCol="0">
                <a:spAutoFit/>
              </a:bodyPr>
              <a:lstStyle/>
              <a:p>
                <a:r>
                  <a:rPr lang="zh-CN" altLang="en-US" sz="2400" b="1" dirty="0">
                    <a:solidFill>
                      <a:schemeClr val="accent2">
                        <a:lumMod val="75000"/>
                      </a:schemeClr>
                    </a:solidFill>
                    <a:latin typeface="黑体" panose="02010609060101010101" charset="-122"/>
                  </a:rPr>
                  <a:t>规律方法</a:t>
                </a:r>
              </a:p>
            </p:txBody>
          </p:sp>
          <p:sp>
            <p:nvSpPr>
              <p:cNvPr id="78" name="TextBox 73"/>
              <p:cNvSpPr txBox="1"/>
              <p:nvPr/>
            </p:nvSpPr>
            <p:spPr>
              <a:xfrm>
                <a:off x="8093" y="2102"/>
                <a:ext cx="3285" cy="607"/>
              </a:xfrm>
              <a:prstGeom prst="rect">
                <a:avLst/>
              </a:prstGeom>
              <a:solidFill>
                <a:srgbClr val="409BA2">
                  <a:lumMod val="75000"/>
                </a:srgbClr>
              </a:solidFill>
            </p:spPr>
            <p:txBody>
              <a:bodyPr wrap="square" rtlCol="0">
                <a:spAutoFit/>
              </a:bodyPr>
              <a:lstStyle/>
              <a:p>
                <a:pPr algn="ctr"/>
                <a:r>
                  <a:rPr lang="en-US" altLang="zh-CN" sz="1400" dirty="0">
                    <a:solidFill>
                      <a:srgbClr val="FFFFFF"/>
                    </a:solidFill>
                  </a:rPr>
                  <a:t>GUILV   FANGFA</a:t>
                </a:r>
                <a:endParaRPr lang="zh-CN" altLang="en-US" sz="1400" dirty="0">
                  <a:solidFill>
                    <a:srgbClr val="FFFFFF"/>
                  </a:solidFill>
                </a:endParaRPr>
              </a:p>
            </p:txBody>
          </p:sp>
        </p:grpSp>
        <p:grpSp>
          <p:nvGrpSpPr>
            <p:cNvPr id="4" name="组合 25"/>
            <p:cNvGrpSpPr/>
            <p:nvPr/>
          </p:nvGrpSpPr>
          <p:grpSpPr>
            <a:xfrm>
              <a:off x="228" y="2068"/>
              <a:ext cx="4306" cy="138"/>
              <a:chOff x="421" y="1768"/>
              <a:chExt cx="4306" cy="138"/>
            </a:xfrm>
          </p:grpSpPr>
          <p:sp>
            <p:nvSpPr>
              <p:cNvPr id="65"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6"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0"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5" name="组合 6"/>
            <p:cNvGrpSpPr/>
            <p:nvPr/>
          </p:nvGrpSpPr>
          <p:grpSpPr>
            <a:xfrm>
              <a:off x="9198" y="2068"/>
              <a:ext cx="4306" cy="138"/>
              <a:chOff x="421" y="1768"/>
              <a:chExt cx="4306" cy="138"/>
            </a:xfrm>
          </p:grpSpPr>
          <p:sp>
            <p:nvSpPr>
              <p:cNvPr id="57" name=" 10"/>
              <p:cNvSpPr/>
              <p:nvPr/>
            </p:nvSpPr>
            <p:spPr>
              <a:xfrm>
                <a:off x="421"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0"/>
              <p:cNvSpPr/>
              <p:nvPr/>
            </p:nvSpPr>
            <p:spPr>
              <a:xfrm>
                <a:off x="1113" y="178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9" name=" 10"/>
              <p:cNvSpPr/>
              <p:nvPr/>
            </p:nvSpPr>
            <p:spPr>
              <a:xfrm>
                <a:off x="173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0"/>
              <p:cNvSpPr/>
              <p:nvPr/>
            </p:nvSpPr>
            <p:spPr>
              <a:xfrm>
                <a:off x="3472"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0"/>
              <p:cNvSpPr/>
              <p:nvPr/>
            </p:nvSpPr>
            <p:spPr>
              <a:xfrm>
                <a:off x="3965"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0"/>
              <p:cNvSpPr/>
              <p:nvPr/>
            </p:nvSpPr>
            <p:spPr>
              <a:xfrm>
                <a:off x="2364"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0"/>
              <p:cNvSpPr/>
              <p:nvPr/>
            </p:nvSpPr>
            <p:spPr>
              <a:xfrm>
                <a:off x="4609"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0"/>
              <p:cNvSpPr/>
              <p:nvPr/>
            </p:nvSpPr>
            <p:spPr>
              <a:xfrm>
                <a:off x="2943" y="1768"/>
                <a:ext cx="119" cy="119"/>
              </a:xfrm>
              <a:prstGeom prst="ellipse">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84428" name="Object 12"/>
          <p:cNvGraphicFramePr>
            <a:graphicFrameLocks noChangeAspect="1"/>
          </p:cNvGraphicFramePr>
          <p:nvPr>
            <p:extLst>
              <p:ext uri="{D42A27DB-BD31-4B8C-83A1-F6EECF244321}">
                <p14:modId xmlns:p14="http://schemas.microsoft.com/office/powerpoint/2010/main" val="3964005423"/>
              </p:ext>
            </p:extLst>
          </p:nvPr>
        </p:nvGraphicFramePr>
        <p:xfrm>
          <a:off x="251820" y="1132353"/>
          <a:ext cx="8618537" cy="3641260"/>
        </p:xfrm>
        <a:graphic>
          <a:graphicData uri="http://schemas.openxmlformats.org/presentationml/2006/ole">
            <mc:AlternateContent xmlns:mc="http://schemas.openxmlformats.org/markup-compatibility/2006">
              <mc:Choice xmlns:v="urn:schemas-microsoft-com:vml" Requires="v">
                <p:oleObj spid="_x0000_s1084466" name="文档" r:id="rId4" imgW="6133744" imgH="2397087" progId="Word.Document.12">
                  <p:embed/>
                </p:oleObj>
              </mc:Choice>
              <mc:Fallback>
                <p:oleObj name="文档" r:id="rId4" imgW="6133744" imgH="2397087" progId="Word.Document.12">
                  <p:embed/>
                  <p:pic>
                    <p:nvPicPr>
                      <p:cNvPr id="0"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1132353"/>
                        <a:ext cx="8618537" cy="3641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86469" name="Object 5"/>
          <p:cNvGraphicFramePr>
            <a:graphicFrameLocks noChangeAspect="1"/>
          </p:cNvGraphicFramePr>
          <p:nvPr>
            <p:extLst>
              <p:ext uri="{D42A27DB-BD31-4B8C-83A1-F6EECF244321}">
                <p14:modId xmlns:p14="http://schemas.microsoft.com/office/powerpoint/2010/main" val="2242134389"/>
              </p:ext>
            </p:extLst>
          </p:nvPr>
        </p:nvGraphicFramePr>
        <p:xfrm>
          <a:off x="179817" y="455121"/>
          <a:ext cx="10017125" cy="4997450"/>
        </p:xfrm>
        <a:graphic>
          <a:graphicData uri="http://schemas.openxmlformats.org/presentationml/2006/ole">
            <mc:AlternateContent xmlns:mc="http://schemas.openxmlformats.org/markup-compatibility/2006">
              <mc:Choice xmlns:v="urn:schemas-microsoft-com:vml" Requires="v">
                <p:oleObj spid="_x0000_s1086508" name="文档" r:id="rId4" imgW="8693908" imgH="4333158" progId="Word.Document.12">
                  <p:embed/>
                </p:oleObj>
              </mc:Choice>
              <mc:Fallback>
                <p:oleObj name="文档" r:id="rId4" imgW="8693908" imgH="4333158" progId="Word.Document.12">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455121"/>
                        <a:ext cx="10017125" cy="499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9" name="Rectangle 7"/>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0" i="1" u="none" strike="noStrike" cap="none" normalizeH="0" baseline="0">
                <a:ln>
                  <a:noFill/>
                </a:ln>
                <a:solidFill>
                  <a:srgbClr val="000000"/>
                </a:solidFill>
                <a:effectLst/>
                <a:latin typeface="NEU-BZ-S92" charset="-122"/>
                <a:ea typeface="方正书宋_GBK" charset="-122"/>
                <a:cs typeface="Times New Roman" panose="02020603050405020304" pitchFamily="18" charset="0"/>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7320" name="Rectangle 8"/>
          <p:cNvSpPr>
            <a:spLocks noChangeArrowheads="1"/>
          </p:cNvSpPr>
          <p:nvPr/>
        </p:nvSpPr>
        <p:spPr bwMode="auto">
          <a:xfrm>
            <a:off x="0" y="67627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1086469" name="Object 5"/>
          <p:cNvGraphicFramePr>
            <a:graphicFrameLocks noChangeAspect="1"/>
          </p:cNvGraphicFramePr>
          <p:nvPr>
            <p:extLst>
              <p:ext uri="{D42A27DB-BD31-4B8C-83A1-F6EECF244321}">
                <p14:modId xmlns:p14="http://schemas.microsoft.com/office/powerpoint/2010/main" val="1220687359"/>
              </p:ext>
            </p:extLst>
          </p:nvPr>
        </p:nvGraphicFramePr>
        <p:xfrm>
          <a:off x="176213" y="674688"/>
          <a:ext cx="9363075" cy="4656137"/>
        </p:xfrm>
        <a:graphic>
          <a:graphicData uri="http://schemas.openxmlformats.org/presentationml/2006/ole">
            <mc:AlternateContent xmlns:mc="http://schemas.openxmlformats.org/markup-compatibility/2006">
              <mc:Choice xmlns:v="urn:schemas-microsoft-com:vml" Requires="v">
                <p:oleObj spid="_x0000_s1203218" name="文档" r:id="rId4" imgW="8693908" imgH="4319105" progId="Word.Document.12">
                  <p:embed/>
                </p:oleObj>
              </mc:Choice>
              <mc:Fallback>
                <p:oleObj name="文档" r:id="rId4" imgW="8693908" imgH="4319105" progId="Word.Document.12">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674688"/>
                        <a:ext cx="9363075" cy="465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70934144"/>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79817" y="555666"/>
            <a:ext cx="8587105" cy="1165899"/>
            <a:chOff x="156210" y="71754"/>
            <a:chExt cx="8587105" cy="1485756"/>
          </a:xfrm>
        </p:grpSpPr>
        <p:grpSp>
          <p:nvGrpSpPr>
            <p:cNvPr id="3" name="组合 2"/>
            <p:cNvGrpSpPr/>
            <p:nvPr/>
          </p:nvGrpSpPr>
          <p:grpSpPr>
            <a:xfrm>
              <a:off x="3612381" y="71754"/>
              <a:ext cx="1800233" cy="1485756"/>
              <a:chOff x="8330" y="360"/>
              <a:chExt cx="2790" cy="2441"/>
            </a:xfrm>
          </p:grpSpPr>
          <p:sp>
            <p:nvSpPr>
              <p:cNvPr id="4"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J</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5"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基础检测</a:t>
                </a:r>
              </a:p>
            </p:txBody>
          </p:sp>
          <p:sp>
            <p:nvSpPr>
              <p:cNvPr id="6" name="TextBox 24"/>
              <p:cNvSpPr txBox="1"/>
              <p:nvPr/>
            </p:nvSpPr>
            <p:spPr>
              <a:xfrm>
                <a:off x="8553" y="2221"/>
                <a:ext cx="2567" cy="580"/>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200" dirty="0">
                    <a:solidFill>
                      <a:schemeClr val="bg1"/>
                    </a:solidFill>
                  </a:rPr>
                  <a:t>JICHU    JIANCE</a:t>
                </a:r>
                <a:endParaRPr lang="zh-CN" altLang="en-US" sz="1200" dirty="0">
                  <a:solidFill>
                    <a:schemeClr val="bg1"/>
                  </a:solidFill>
                </a:endParaRPr>
              </a:p>
            </p:txBody>
          </p:sp>
        </p:grpSp>
        <p:grpSp>
          <p:nvGrpSpPr>
            <p:cNvPr id="26" name="组合 25"/>
            <p:cNvGrpSpPr/>
            <p:nvPr/>
          </p:nvGrpSpPr>
          <p:grpSpPr>
            <a:xfrm>
              <a:off x="156210" y="1290955"/>
              <a:ext cx="2734945" cy="88265"/>
              <a:chOff x="421" y="1768"/>
              <a:chExt cx="4307" cy="139"/>
            </a:xfrm>
          </p:grpSpPr>
          <p:sp>
            <p:nvSpPr>
              <p:cNvPr id="10"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1"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7"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2" name="组合 1"/>
            <p:cNvGrpSpPr/>
            <p:nvPr/>
          </p:nvGrpSpPr>
          <p:grpSpPr>
            <a:xfrm>
              <a:off x="6009005" y="1278890"/>
              <a:ext cx="2734310" cy="87630"/>
              <a:chOff x="421" y="1768"/>
              <a:chExt cx="4306" cy="138"/>
            </a:xfrm>
          </p:grpSpPr>
          <p:sp>
            <p:nvSpPr>
              <p:cNvPr id="8"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9"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2"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8"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9"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0"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1"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2"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8" name="文本框 1"/>
          <p:cNvSpPr txBox="1"/>
          <p:nvPr/>
        </p:nvSpPr>
        <p:spPr>
          <a:xfrm>
            <a:off x="1115759" y="-2"/>
            <a:ext cx="7272399" cy="738664"/>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3200" b="1" dirty="0">
                <a:solidFill>
                  <a:schemeClr val="tx1">
                    <a:lumMod val="85000"/>
                    <a:lumOff val="15000"/>
                  </a:schemeClr>
                </a:solidFill>
                <a:latin typeface="黑体" panose="02010609060101010101" charset="-122"/>
                <a:ea typeface="黑体" panose="02010609060101010101" charset="-122"/>
              </a:rPr>
              <a:t>微专题  </a:t>
            </a:r>
            <a:r>
              <a:rPr lang="en-US" altLang="zh-CN" sz="3600" b="1" i="1" dirty="0">
                <a:solidFill>
                  <a:schemeClr val="tx1">
                    <a:lumMod val="85000"/>
                    <a:lumOff val="15000"/>
                  </a:schemeClr>
                </a:solidFill>
                <a:latin typeface="+mj-ea"/>
                <a:ea typeface="+mj-ea"/>
                <a:cs typeface="Times New Roman" panose="02020603050405020304" pitchFamily="18" charset="0"/>
              </a:rPr>
              <a:t>12</a:t>
            </a:r>
            <a:r>
              <a:rPr lang="en-US" altLang="zh-CN" sz="4800" b="1" dirty="0">
                <a:solidFill>
                  <a:schemeClr val="tx1">
                    <a:lumMod val="85000"/>
                    <a:lumOff val="15000"/>
                  </a:schemeClr>
                </a:solidFill>
                <a:latin typeface="+mj-ea"/>
                <a:ea typeface="+mj-ea"/>
              </a:rPr>
              <a:t> </a:t>
            </a:r>
            <a:r>
              <a:rPr lang="en-US" altLang="zh-CN" sz="4800" b="1" i="1" dirty="0">
                <a:solidFill>
                  <a:schemeClr val="tx1">
                    <a:lumMod val="85000"/>
                    <a:lumOff val="15000"/>
                  </a:schemeClr>
                </a:solidFill>
                <a:latin typeface="+mj-ea"/>
                <a:ea typeface="+mj-ea"/>
              </a:rPr>
              <a:t> </a:t>
            </a:r>
            <a:r>
              <a:rPr lang="zh-CN" altLang="en-US" sz="3200" b="1" dirty="0">
                <a:solidFill>
                  <a:schemeClr val="tx1">
                    <a:lumMod val="85000"/>
                    <a:lumOff val="15000"/>
                  </a:schemeClr>
                </a:solidFill>
                <a:latin typeface="+mj-ea"/>
                <a:ea typeface="+mj-ea"/>
              </a:rPr>
              <a:t>排列、组合与二项式定理</a:t>
            </a:r>
            <a:endParaRPr lang="zh-CN" altLang="zh-CN" sz="3200" b="1" dirty="0">
              <a:solidFill>
                <a:schemeClr val="tx1">
                  <a:lumMod val="85000"/>
                  <a:lumOff val="15000"/>
                </a:schemeClr>
              </a:solidFill>
              <a:latin typeface="黑体" panose="02010609060101010101" charset="-122"/>
              <a:ea typeface="黑体" panose="02010609060101010101" charset="-122"/>
            </a:endParaRPr>
          </a:p>
        </p:txBody>
      </p:sp>
      <p:graphicFrame>
        <p:nvGraphicFramePr>
          <p:cNvPr id="783361" name="Object 1"/>
          <p:cNvGraphicFramePr>
            <a:graphicFrameLocks noChangeAspect="1"/>
          </p:cNvGraphicFramePr>
          <p:nvPr/>
        </p:nvGraphicFramePr>
        <p:xfrm>
          <a:off x="257175" y="1784350"/>
          <a:ext cx="7154193" cy="2947490"/>
        </p:xfrm>
        <a:graphic>
          <a:graphicData uri="http://schemas.openxmlformats.org/presentationml/2006/ole">
            <mc:AlternateContent xmlns:mc="http://schemas.openxmlformats.org/markup-compatibility/2006">
              <mc:Choice xmlns:v="urn:schemas-microsoft-com:vml" Requires="v">
                <p:oleObj spid="_x0000_s783401" name="Microsoft Office Word 文档" r:id="rId4" imgW="6121660" imgH="2529654" progId="Word.Document.12">
                  <p:embed/>
                </p:oleObj>
              </mc:Choice>
              <mc:Fallback>
                <p:oleObj name="Microsoft Office Word 文档" r:id="rId4" imgW="6121660" imgH="2529654"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1784350"/>
                        <a:ext cx="7154193" cy="294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6"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4" name="TextBox 33"/>
          <p:cNvSpPr txBox="1"/>
          <p:nvPr/>
        </p:nvSpPr>
        <p:spPr>
          <a:xfrm>
            <a:off x="1403856" y="1995726"/>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B</a:t>
            </a:r>
            <a:endParaRPr lang="zh-CN" altLang="en-US" sz="2000" dirty="0">
              <a:solidFill>
                <a:srgbClr val="FF0000"/>
              </a:solidFill>
              <a:latin typeface="黑体" panose="02010609060101010101" charset="-122"/>
              <a:ea typeface="黑体" panose="02010609060101010101" charset="-122"/>
            </a:endParaRPr>
          </a:p>
        </p:txBody>
      </p:sp>
      <p:sp>
        <p:nvSpPr>
          <p:cNvPr id="35" name="TextBox 34"/>
          <p:cNvSpPr txBox="1"/>
          <p:nvPr/>
        </p:nvSpPr>
        <p:spPr>
          <a:xfrm>
            <a:off x="1619865" y="2715756"/>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36" name="TextBox 35"/>
          <p:cNvSpPr txBox="1"/>
          <p:nvPr/>
        </p:nvSpPr>
        <p:spPr>
          <a:xfrm>
            <a:off x="6300060" y="3272015"/>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37" name="TextBox 36"/>
          <p:cNvSpPr txBox="1"/>
          <p:nvPr/>
        </p:nvSpPr>
        <p:spPr>
          <a:xfrm>
            <a:off x="5292018" y="3867804"/>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B</a:t>
            </a:r>
            <a:endParaRPr lang="zh-CN" altLang="en-US" sz="2000" dirty="0">
              <a:solidFill>
                <a:srgbClr val="FF0000"/>
              </a:solidFill>
              <a:latin typeface="黑体" panose="02010609060101010101" charset="-122"/>
              <a:ea typeface="黑体" panose="02010609060101010101" charset="-122"/>
            </a:endParaRPr>
          </a:p>
        </p:txBody>
      </p:sp>
      <p:sp>
        <p:nvSpPr>
          <p:cNvPr id="33" name="左箭头 32">
            <a:hlinkClick r:id="rId7"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7491" name="Object 3"/>
          <p:cNvGraphicFramePr>
            <a:graphicFrameLocks noChangeAspect="1"/>
          </p:cNvGraphicFramePr>
          <p:nvPr>
            <p:extLst>
              <p:ext uri="{D42A27DB-BD31-4B8C-83A1-F6EECF244321}">
                <p14:modId xmlns:p14="http://schemas.microsoft.com/office/powerpoint/2010/main" val="2492026854"/>
              </p:ext>
            </p:extLst>
          </p:nvPr>
        </p:nvGraphicFramePr>
        <p:xfrm>
          <a:off x="251820" y="339657"/>
          <a:ext cx="8581998" cy="4320180"/>
        </p:xfrm>
        <a:graphic>
          <a:graphicData uri="http://schemas.openxmlformats.org/presentationml/2006/ole">
            <mc:AlternateContent xmlns:mc="http://schemas.openxmlformats.org/markup-compatibility/2006">
              <mc:Choice xmlns:v="urn:schemas-microsoft-com:vml" Requires="v">
                <p:oleObj spid="_x0000_s1087530" name="Microsoft Office Word 文档" r:id="rId4" imgW="6121660" imgH="2773727" progId="Word.Document.12">
                  <p:embed/>
                </p:oleObj>
              </mc:Choice>
              <mc:Fallback>
                <p:oleObj name="Microsoft Office Word 文档" r:id="rId4" imgW="6121660" imgH="2773727" progId="Word.Document.12">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339657"/>
                        <a:ext cx="8581998" cy="4320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7" name="组合 26"/>
          <p:cNvGrpSpPr/>
          <p:nvPr/>
        </p:nvGrpSpPr>
        <p:grpSpPr>
          <a:xfrm>
            <a:off x="179817" y="-92263"/>
            <a:ext cx="8587105" cy="1151950"/>
            <a:chOff x="156210" y="-53631"/>
            <a:chExt cx="8587105" cy="1565491"/>
          </a:xfrm>
        </p:grpSpPr>
        <p:grpSp>
          <p:nvGrpSpPr>
            <p:cNvPr id="28"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29"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30"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51"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1</a:t>
              </a:r>
            </a:p>
          </p:txBody>
        </p:sp>
        <p:grpSp>
          <p:nvGrpSpPr>
            <p:cNvPr id="53" name="组合 38"/>
            <p:cNvGrpSpPr/>
            <p:nvPr/>
          </p:nvGrpSpPr>
          <p:grpSpPr>
            <a:xfrm>
              <a:off x="611725" y="1491675"/>
              <a:ext cx="6623050" cy="432030"/>
              <a:chOff x="611725" y="1563680"/>
              <a:chExt cx="6623050" cy="432030"/>
            </a:xfrm>
          </p:grpSpPr>
          <p:grpSp>
            <p:nvGrpSpPr>
              <p:cNvPr id="54" name="组合 26"/>
              <p:cNvGrpSpPr/>
              <p:nvPr/>
            </p:nvGrpSpPr>
            <p:grpSpPr>
              <a:xfrm>
                <a:off x="611725" y="1563680"/>
                <a:ext cx="6623050" cy="431800"/>
                <a:chOff x="401" y="2369"/>
                <a:chExt cx="10430" cy="680"/>
              </a:xfrm>
            </p:grpSpPr>
            <p:grpSp>
              <p:nvGrpSpPr>
                <p:cNvPr id="56"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1616" cy="388"/>
                </a:xfrm>
                <a:prstGeom prst="rect">
                  <a:avLst/>
                </a:prstGeom>
                <a:noFill/>
              </p:spPr>
              <p:txBody>
                <a:bodyPr wrap="none" lIns="0" tIns="0" rIns="0" bIns="0" rtlCol="0">
                  <a:spAutoFit/>
                </a:bodyPr>
                <a:lstStyle/>
                <a:p>
                  <a:r>
                    <a:rPr lang="zh-CN" altLang="zh-CN" sz="1600" i="1" dirty="0"/>
                    <a:t>　</a:t>
                  </a:r>
                  <a:r>
                    <a:rPr lang="zh-CN" altLang="en-US" sz="1600" dirty="0">
                      <a:latin typeface="黑体" panose="02010609060101010101" charset="-122"/>
                      <a:ea typeface="黑体" panose="02010609060101010101" charset="-122"/>
                    </a:rPr>
                    <a:t>排列问题</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2" name="矩形 61"/>
          <p:cNvSpPr/>
          <p:nvPr/>
        </p:nvSpPr>
        <p:spPr>
          <a:xfrm>
            <a:off x="467829" y="1923723"/>
            <a:ext cx="5976249" cy="2308324"/>
          </a:xfrm>
          <a:prstGeom prst="rect">
            <a:avLst/>
          </a:prstGeom>
        </p:spPr>
        <p:txBody>
          <a:bodyPr wrap="square">
            <a:spAutoFit/>
          </a:bodyPr>
          <a:lstStyle/>
          <a:p>
            <a:r>
              <a:rPr lang="zh-CN" altLang="zh-CN" dirty="0"/>
              <a:t>【例</a:t>
            </a:r>
            <a:r>
              <a:rPr lang="en-US" altLang="zh-CN" dirty="0"/>
              <a:t>1</a:t>
            </a:r>
            <a:r>
              <a:rPr lang="zh-CN" altLang="zh-CN" dirty="0"/>
              <a:t>】</a:t>
            </a:r>
            <a:r>
              <a:rPr lang="zh-CN" altLang="zh-CN" i="1" dirty="0"/>
              <a:t>　</a:t>
            </a:r>
            <a:r>
              <a:rPr lang="zh-CN" altLang="zh-CN" dirty="0"/>
              <a:t>有</a:t>
            </a:r>
            <a:r>
              <a:rPr lang="en-US" altLang="zh-CN" dirty="0"/>
              <a:t>3</a:t>
            </a:r>
            <a:r>
              <a:rPr lang="zh-CN" altLang="zh-CN" dirty="0"/>
              <a:t>名男生、</a:t>
            </a:r>
            <a:r>
              <a:rPr lang="en-US" altLang="zh-CN" dirty="0"/>
              <a:t>4</a:t>
            </a:r>
            <a:r>
              <a:rPr lang="zh-CN" altLang="zh-CN" dirty="0"/>
              <a:t>名女生</a:t>
            </a:r>
            <a:r>
              <a:rPr lang="en-US" altLang="zh-CN" dirty="0"/>
              <a:t>,</a:t>
            </a:r>
            <a:r>
              <a:rPr lang="zh-CN" altLang="zh-CN" dirty="0"/>
              <a:t>在下列不同条件下</a:t>
            </a:r>
            <a:r>
              <a:rPr lang="en-US" altLang="zh-CN" dirty="0"/>
              <a:t>,</a:t>
            </a:r>
            <a:r>
              <a:rPr lang="zh-CN" altLang="zh-CN" dirty="0"/>
              <a:t>求不同的排列方法种数</a:t>
            </a:r>
            <a:r>
              <a:rPr lang="en-US" altLang="zh-CN" i="1" dirty="0"/>
              <a:t>.</a:t>
            </a:r>
            <a:endParaRPr lang="zh-CN" altLang="zh-CN" dirty="0"/>
          </a:p>
          <a:p>
            <a:r>
              <a:rPr lang="zh-CN" altLang="zh-CN" i="1" dirty="0"/>
              <a:t>　　　　　　　　　　　　　　　　　　</a:t>
            </a:r>
            <a:endParaRPr lang="zh-CN" altLang="zh-CN" dirty="0"/>
          </a:p>
          <a:p>
            <a:r>
              <a:rPr lang="en-US" altLang="zh-CN" dirty="0"/>
              <a:t>(1)</a:t>
            </a:r>
            <a:r>
              <a:rPr lang="zh-CN" altLang="zh-CN" dirty="0"/>
              <a:t>选</a:t>
            </a:r>
            <a:r>
              <a:rPr lang="en-US" altLang="zh-CN" dirty="0"/>
              <a:t>5</a:t>
            </a:r>
            <a:r>
              <a:rPr lang="zh-CN" altLang="zh-CN" dirty="0"/>
              <a:t>人排成一排</a:t>
            </a:r>
            <a:r>
              <a:rPr lang="en-US" altLang="zh-CN" dirty="0"/>
              <a:t>;</a:t>
            </a:r>
            <a:endParaRPr lang="zh-CN" altLang="zh-CN" dirty="0"/>
          </a:p>
          <a:p>
            <a:r>
              <a:rPr lang="en-US" altLang="zh-CN" dirty="0"/>
              <a:t>(2)</a:t>
            </a:r>
            <a:r>
              <a:rPr lang="zh-CN" altLang="zh-CN" dirty="0"/>
              <a:t>排成前后两排</a:t>
            </a:r>
            <a:r>
              <a:rPr lang="en-US" altLang="zh-CN" dirty="0"/>
              <a:t>,</a:t>
            </a:r>
            <a:r>
              <a:rPr lang="zh-CN" altLang="zh-CN" dirty="0"/>
              <a:t>前排</a:t>
            </a:r>
            <a:r>
              <a:rPr lang="en-US" altLang="zh-CN" dirty="0"/>
              <a:t>3</a:t>
            </a:r>
            <a:r>
              <a:rPr lang="zh-CN" altLang="zh-CN" dirty="0"/>
              <a:t>人</a:t>
            </a:r>
            <a:r>
              <a:rPr lang="en-US" altLang="zh-CN" dirty="0"/>
              <a:t>,</a:t>
            </a:r>
            <a:r>
              <a:rPr lang="zh-CN" altLang="zh-CN" dirty="0"/>
              <a:t>后排</a:t>
            </a:r>
            <a:r>
              <a:rPr lang="en-US" altLang="zh-CN" dirty="0"/>
              <a:t>4</a:t>
            </a:r>
            <a:r>
              <a:rPr lang="zh-CN" altLang="zh-CN" dirty="0"/>
              <a:t>人</a:t>
            </a:r>
            <a:r>
              <a:rPr lang="en-US" altLang="zh-CN" dirty="0"/>
              <a:t>;</a:t>
            </a:r>
            <a:endParaRPr lang="zh-CN" altLang="zh-CN" dirty="0"/>
          </a:p>
          <a:p>
            <a:r>
              <a:rPr lang="en-US" altLang="zh-CN" dirty="0"/>
              <a:t>(3)(</a:t>
            </a:r>
            <a:r>
              <a:rPr lang="zh-CN" altLang="zh-CN" dirty="0"/>
              <a:t>一题多解</a:t>
            </a:r>
            <a:r>
              <a:rPr lang="en-US" altLang="zh-CN" dirty="0"/>
              <a:t>)</a:t>
            </a:r>
            <a:r>
              <a:rPr lang="zh-CN" altLang="zh-CN" dirty="0"/>
              <a:t>全体排成一排</a:t>
            </a:r>
            <a:r>
              <a:rPr lang="en-US" altLang="zh-CN" dirty="0"/>
              <a:t>,</a:t>
            </a:r>
            <a:r>
              <a:rPr lang="zh-CN" altLang="zh-CN" dirty="0"/>
              <a:t>甲不站排头也不站排尾</a:t>
            </a:r>
            <a:r>
              <a:rPr lang="en-US" altLang="zh-CN" dirty="0"/>
              <a:t>;</a:t>
            </a:r>
            <a:endParaRPr lang="zh-CN" altLang="zh-CN" dirty="0"/>
          </a:p>
          <a:p>
            <a:r>
              <a:rPr lang="en-US" altLang="zh-CN" dirty="0"/>
              <a:t>(4)</a:t>
            </a:r>
            <a:r>
              <a:rPr lang="zh-CN" altLang="zh-CN" dirty="0"/>
              <a:t>全体排成一排</a:t>
            </a:r>
            <a:r>
              <a:rPr lang="en-US" altLang="zh-CN" dirty="0"/>
              <a:t>,</a:t>
            </a:r>
            <a:r>
              <a:rPr lang="zh-CN" altLang="zh-CN" dirty="0"/>
              <a:t>女生必须站在一起</a:t>
            </a:r>
            <a:r>
              <a:rPr lang="en-US" altLang="zh-CN" dirty="0"/>
              <a:t>;</a:t>
            </a:r>
            <a:endParaRPr lang="zh-CN" altLang="zh-CN" dirty="0"/>
          </a:p>
          <a:p>
            <a:r>
              <a:rPr lang="en-US" altLang="zh-CN" dirty="0"/>
              <a:t>(5)</a:t>
            </a:r>
            <a:r>
              <a:rPr lang="zh-CN" altLang="zh-CN" dirty="0"/>
              <a:t>全体排成一排</a:t>
            </a:r>
            <a:r>
              <a:rPr lang="en-US" altLang="zh-CN" dirty="0"/>
              <a:t>,</a:t>
            </a:r>
            <a:r>
              <a:rPr lang="zh-CN" altLang="zh-CN" dirty="0"/>
              <a:t>男生互不相邻</a:t>
            </a:r>
            <a:r>
              <a:rPr lang="en-US" altLang="zh-CN" i="1" dirty="0"/>
              <a:t>.</a:t>
            </a:r>
            <a:endParaRPr lang="zh-CN" altLang="zh-CN" dirty="0"/>
          </a:p>
        </p:txBody>
      </p:sp>
      <p:sp>
        <p:nvSpPr>
          <p:cNvPr id="63" name=" 28">
            <a:hlinkClick r:id="rId3"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516081" y="1059687"/>
            <a:ext cx="2448102" cy="3108543"/>
          </a:xfrm>
          <a:prstGeom prst="rect">
            <a:avLst/>
          </a:prstGeom>
          <a:solidFill>
            <a:schemeClr val="accent5">
              <a:lumMod val="60000"/>
              <a:lumOff val="40000"/>
            </a:schemeClr>
          </a:solidFill>
        </p:spPr>
        <p:txBody>
          <a:bodyPr wrap="square">
            <a:spAutoFit/>
          </a:bodyPr>
          <a:lstStyle/>
          <a:p>
            <a:r>
              <a:rPr lang="zh-CN" altLang="zh-CN" sz="1400" dirty="0"/>
              <a:t>排列应用问题的分类与解法</a:t>
            </a:r>
          </a:p>
          <a:p>
            <a:r>
              <a:rPr lang="en-US" altLang="zh-CN" sz="1400" dirty="0"/>
              <a:t>(1)</a:t>
            </a:r>
            <a:r>
              <a:rPr lang="zh-CN" altLang="zh-CN" sz="1400" dirty="0"/>
              <a:t>对于有限制条件的排列问题</a:t>
            </a:r>
            <a:r>
              <a:rPr lang="en-US" altLang="zh-CN" sz="1400" dirty="0"/>
              <a:t>,</a:t>
            </a:r>
            <a:r>
              <a:rPr lang="zh-CN" altLang="zh-CN" sz="1400" dirty="0"/>
              <a:t>分析问题时有位置分析法、元素分析法</a:t>
            </a:r>
            <a:r>
              <a:rPr lang="en-US" altLang="zh-CN" sz="1400" dirty="0"/>
              <a:t>,</a:t>
            </a:r>
            <a:r>
              <a:rPr lang="zh-CN" altLang="zh-CN" sz="1400" dirty="0"/>
              <a:t>在实际进行排列时一般采用特殊元素优先原则</a:t>
            </a:r>
            <a:r>
              <a:rPr lang="en-US" altLang="zh-CN" sz="1400" dirty="0"/>
              <a:t>,</a:t>
            </a:r>
            <a:r>
              <a:rPr lang="zh-CN" altLang="zh-CN" sz="1400" dirty="0"/>
              <a:t>即先安排有限制条件的元素或有限制条件的位置</a:t>
            </a:r>
            <a:r>
              <a:rPr lang="en-US" altLang="zh-CN" sz="1400" dirty="0"/>
              <a:t>,</a:t>
            </a:r>
            <a:r>
              <a:rPr lang="zh-CN" altLang="zh-CN" sz="1400" dirty="0"/>
              <a:t>对于分类过多的问题可以采用间接法</a:t>
            </a:r>
            <a:r>
              <a:rPr lang="en-US" altLang="zh-CN" sz="1400" i="1" dirty="0"/>
              <a:t>.</a:t>
            </a:r>
            <a:endParaRPr lang="zh-CN" altLang="zh-CN" sz="1400" dirty="0"/>
          </a:p>
          <a:p>
            <a:r>
              <a:rPr lang="en-US" altLang="zh-CN" sz="1400" dirty="0"/>
              <a:t>(2)</a:t>
            </a:r>
            <a:r>
              <a:rPr lang="zh-CN" altLang="zh-CN" sz="1400" dirty="0"/>
              <a:t>对相邻问题采用捆绑法、不相邻问题采用插空法、定序问题采用倍缩法是解决有限制条件的排列问题的常用方法</a:t>
            </a:r>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8515" name="Object 3"/>
          <p:cNvGraphicFramePr>
            <a:graphicFrameLocks noChangeAspect="1"/>
          </p:cNvGraphicFramePr>
          <p:nvPr/>
        </p:nvGraphicFramePr>
        <p:xfrm>
          <a:off x="257175" y="122238"/>
          <a:ext cx="8218488" cy="4349750"/>
        </p:xfrm>
        <a:graphic>
          <a:graphicData uri="http://schemas.openxmlformats.org/presentationml/2006/ole">
            <mc:AlternateContent xmlns:mc="http://schemas.openxmlformats.org/markup-compatibility/2006">
              <mc:Choice xmlns:v="urn:schemas-microsoft-com:vml" Requires="v">
                <p:oleObj spid="_x0000_s1088553" name="Microsoft Office Word 文档" r:id="rId4" imgW="8263377" imgH="4381085" progId="Word.Document.12">
                  <p:embed/>
                </p:oleObj>
              </mc:Choice>
              <mc:Fallback>
                <p:oleObj name="Microsoft Office Word 文档" r:id="rId4" imgW="8263377" imgH="4381085"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122238"/>
                        <a:ext cx="8218488"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graphicFrame>
        <p:nvGraphicFramePr>
          <p:cNvPr id="1090562" name="Object 2"/>
          <p:cNvGraphicFramePr>
            <a:graphicFrameLocks noChangeAspect="1"/>
          </p:cNvGraphicFramePr>
          <p:nvPr/>
        </p:nvGraphicFramePr>
        <p:xfrm>
          <a:off x="257175" y="623888"/>
          <a:ext cx="8451850" cy="1795462"/>
        </p:xfrm>
        <a:graphic>
          <a:graphicData uri="http://schemas.openxmlformats.org/presentationml/2006/ole">
            <mc:AlternateContent xmlns:mc="http://schemas.openxmlformats.org/markup-compatibility/2006">
              <mc:Choice xmlns:v="urn:schemas-microsoft-com:vml" Requires="v">
                <p:oleObj spid="_x0000_s1090708" name="Microsoft Office Word 文档" r:id="rId4" imgW="6121660" imgH="1303166" progId="Word.Document.12">
                  <p:embed/>
                </p:oleObj>
              </mc:Choice>
              <mc:Fallback>
                <p:oleObj name="Microsoft Office Word 文档" r:id="rId4" imgW="6121660" imgH="1303166" progId="Word.Document.12">
                  <p:embed/>
                  <p:pic>
                    <p:nvPicPr>
                      <p:cNvPr id="0" name="Picture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623888"/>
                        <a:ext cx="8451850" cy="179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0563" name="Object 3"/>
          <p:cNvGraphicFramePr>
            <a:graphicFrameLocks noChangeAspect="1"/>
          </p:cNvGraphicFramePr>
          <p:nvPr/>
        </p:nvGraphicFramePr>
        <p:xfrm>
          <a:off x="539832" y="1563708"/>
          <a:ext cx="7776297" cy="1147762"/>
        </p:xfrm>
        <a:graphic>
          <a:graphicData uri="http://schemas.openxmlformats.org/presentationml/2006/ole">
            <mc:AlternateContent xmlns:mc="http://schemas.openxmlformats.org/markup-compatibility/2006">
              <mc:Choice xmlns:v="urn:schemas-microsoft-com:vml" Requires="v">
                <p:oleObj spid="_x0000_s1090709" name="Microsoft Office Word 文档" r:id="rId6" imgW="6121660" imgH="868657" progId="Word.Document.12">
                  <p:embed/>
                </p:oleObj>
              </mc:Choice>
              <mc:Fallback>
                <p:oleObj name="Microsoft Office Word 文档" r:id="rId6" imgW="6121660" imgH="868657" progId="Word.Document.12">
                  <p:embed/>
                  <p:pic>
                    <p:nvPicPr>
                      <p:cNvPr id="0" name="Picture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832" y="1563708"/>
                        <a:ext cx="7776297" cy="114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0564" name="Object 4"/>
          <p:cNvGraphicFramePr>
            <a:graphicFrameLocks noChangeAspect="1"/>
          </p:cNvGraphicFramePr>
          <p:nvPr/>
        </p:nvGraphicFramePr>
        <p:xfrm>
          <a:off x="179817" y="2787759"/>
          <a:ext cx="8532165" cy="907206"/>
        </p:xfrm>
        <a:graphic>
          <a:graphicData uri="http://schemas.openxmlformats.org/presentationml/2006/ole">
            <mc:AlternateContent xmlns:mc="http://schemas.openxmlformats.org/markup-compatibility/2006">
              <mc:Choice xmlns:v="urn:schemas-microsoft-com:vml" Requires="v">
                <p:oleObj spid="_x0000_s1090710" name="Microsoft Office Word 文档" r:id="rId8" imgW="6121660" imgH="651583" progId="Word.Document.12">
                  <p:embed/>
                </p:oleObj>
              </mc:Choice>
              <mc:Fallback>
                <p:oleObj name="Microsoft Office Word 文档" r:id="rId8" imgW="6121660" imgH="651583" progId="Word.Document.12">
                  <p:embed/>
                  <p:pic>
                    <p:nvPicPr>
                      <p:cNvPr id="0" name="Picture 1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17" y="2787759"/>
                        <a:ext cx="8532165" cy="9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0565" name="Object 5"/>
          <p:cNvGraphicFramePr>
            <a:graphicFrameLocks noChangeAspect="1"/>
          </p:cNvGraphicFramePr>
          <p:nvPr/>
        </p:nvGraphicFramePr>
        <p:xfrm>
          <a:off x="395826" y="3723798"/>
          <a:ext cx="7344306" cy="960688"/>
        </p:xfrm>
        <a:graphic>
          <a:graphicData uri="http://schemas.openxmlformats.org/presentationml/2006/ole">
            <mc:AlternateContent xmlns:mc="http://schemas.openxmlformats.org/markup-compatibility/2006">
              <mc:Choice xmlns:v="urn:schemas-microsoft-com:vml" Requires="v">
                <p:oleObj spid="_x0000_s1090711" name="Microsoft Office Word 文档" r:id="rId10" imgW="6121660" imgH="792339" progId="Word.Document.12">
                  <p:embed/>
                </p:oleObj>
              </mc:Choice>
              <mc:Fallback>
                <p:oleObj name="Microsoft Office Word 文档" r:id="rId10" imgW="6121660" imgH="792339" progId="Word.Document.12">
                  <p:embed/>
                  <p:pic>
                    <p:nvPicPr>
                      <p:cNvPr id="0" name="Picture 1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826" y="3723798"/>
                        <a:ext cx="7344306" cy="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 28"/>
          <p:cNvSpPr/>
          <p:nvPr/>
        </p:nvSpPr>
        <p:spPr>
          <a:xfrm>
            <a:off x="8028144"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673209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53" name="TextBox 52"/>
          <p:cNvSpPr txBox="1"/>
          <p:nvPr/>
        </p:nvSpPr>
        <p:spPr>
          <a:xfrm>
            <a:off x="5364033" y="987684"/>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54" name="TextBox 53"/>
          <p:cNvSpPr txBox="1"/>
          <p:nvPr/>
        </p:nvSpPr>
        <p:spPr>
          <a:xfrm>
            <a:off x="1043841" y="3075771"/>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15" restart="whenNotActive" fill="hold" evtFilter="cancelBubble" nodeType="interactiveSeq">
                <p:stCondLst>
                  <p:cond evt="onClick" delay="0">
                    <p:tgtEl>
                      <p:spTgt spid="63"/>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90563"/>
                                        </p:tgtEl>
                                        <p:attrNameLst>
                                          <p:attrName>style.visibility</p:attrName>
                                        </p:attrNameLst>
                                      </p:cBhvr>
                                      <p:to>
                                        <p:strVal val="visible"/>
                                      </p:to>
                                    </p:set>
                                    <p:anim calcmode="lin" valueType="num">
                                      <p:cBhvr additive="base">
                                        <p:cTn id="20" dur="500" fill="hold"/>
                                        <p:tgtEl>
                                          <p:spTgt spid="1090563"/>
                                        </p:tgtEl>
                                        <p:attrNameLst>
                                          <p:attrName>ppt_x</p:attrName>
                                        </p:attrNameLst>
                                      </p:cBhvr>
                                      <p:tavLst>
                                        <p:tav tm="0">
                                          <p:val>
                                            <p:strVal val="#ppt_x"/>
                                          </p:val>
                                        </p:tav>
                                        <p:tav tm="100000">
                                          <p:val>
                                            <p:strVal val="#ppt_x"/>
                                          </p:val>
                                        </p:tav>
                                      </p:tavLst>
                                    </p:anim>
                                    <p:anim calcmode="lin" valueType="num">
                                      <p:cBhvr additive="base">
                                        <p:cTn id="21" dur="500" fill="hold"/>
                                        <p:tgtEl>
                                          <p:spTgt spid="109056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90565"/>
                                        </p:tgtEl>
                                        <p:attrNameLst>
                                          <p:attrName>style.visibility</p:attrName>
                                        </p:attrNameLst>
                                      </p:cBhvr>
                                      <p:to>
                                        <p:strVal val="visible"/>
                                      </p:to>
                                    </p:set>
                                    <p:anim calcmode="lin" valueType="num">
                                      <p:cBhvr additive="base">
                                        <p:cTn id="26" dur="500" fill="hold"/>
                                        <p:tgtEl>
                                          <p:spTgt spid="1090565"/>
                                        </p:tgtEl>
                                        <p:attrNameLst>
                                          <p:attrName>ppt_x</p:attrName>
                                        </p:attrNameLst>
                                      </p:cBhvr>
                                      <p:tavLst>
                                        <p:tav tm="0">
                                          <p:val>
                                            <p:strVal val="#ppt_x"/>
                                          </p:val>
                                        </p:tav>
                                        <p:tav tm="100000">
                                          <p:val>
                                            <p:strVal val="#ppt_x"/>
                                          </p:val>
                                        </p:tav>
                                      </p:tavLst>
                                    </p:anim>
                                    <p:anim calcmode="lin" valueType="num">
                                      <p:cBhvr additive="base">
                                        <p:cTn id="27" dur="500" fill="hold"/>
                                        <p:tgtEl>
                                          <p:spTgt spid="109056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3"/>
                  </p:tgtEl>
                </p:cond>
              </p:nextCondLst>
            </p:seq>
          </p:childTnLst>
        </p:cTn>
      </p:par>
    </p:tnLst>
    <p:bldLst>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727049" name="Rectangle 9"/>
          <p:cNvSpPr>
            <a:spLocks noChangeArrowheads="1"/>
          </p:cNvSpPr>
          <p:nvPr/>
        </p:nvSpPr>
        <p:spPr bwMode="auto">
          <a:xfrm>
            <a:off x="0" y="1592253"/>
            <a:ext cx="3490058"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000" b="0" i="1" u="none" strike="noStrike" cap="none" normalizeH="0" baseline="0" dirty="0">
                <a:ln>
                  <a:noFill/>
                </a:ln>
                <a:solidFill>
                  <a:srgbClr val="000000"/>
                </a:solidFill>
                <a:effectLst/>
                <a:latin typeface="NEU-BZ-S92"/>
                <a:ea typeface="方正书宋_GBK"/>
                <a:cs typeface="Times New Roman" panose="02020603050405020304" pitchFamily="18" charset="0"/>
              </a:rPr>
              <a:t>　</a:t>
            </a:r>
            <a:r>
              <a:rPr kumimoji="0" lang="en-US" altLang="zh-CN" sz="2000"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3</a:t>
            </a:r>
            <a:r>
              <a:rPr kumimoji="0" lang="en-US" altLang="zh-CN" sz="2000" b="0" i="1"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r>
              <a:rPr kumimoji="0" lang="zh-CN" altLang="en-US" sz="2000" b="0" i="0" u="none" strike="noStrike" cap="none" normalizeH="0" baseline="0" dirty="0">
                <a:ln>
                  <a:noFill/>
                </a:ln>
                <a:solidFill>
                  <a:srgbClr val="000000"/>
                </a:solidFill>
                <a:effectLst/>
                <a:latin typeface="NEU-BZ-S92"/>
                <a:ea typeface="方正书宋_GBK"/>
                <a:cs typeface="Times New Roman" panose="02020603050405020304" pitchFamily="18" charset="0"/>
              </a:rPr>
              <a:t>二项式系数的性质是什么</a:t>
            </a:r>
            <a:r>
              <a:rPr kumimoji="0" lang="en-US" altLang="zh-CN" sz="2000"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727058" name="Object 18"/>
          <p:cNvGraphicFramePr>
            <a:graphicFrameLocks noChangeAspect="1"/>
          </p:cNvGraphicFramePr>
          <p:nvPr/>
        </p:nvGraphicFramePr>
        <p:xfrm>
          <a:off x="323823" y="2139732"/>
          <a:ext cx="7920330" cy="2810093"/>
        </p:xfrm>
        <a:graphic>
          <a:graphicData uri="http://schemas.openxmlformats.org/presentationml/2006/ole">
            <mc:AlternateContent xmlns:mc="http://schemas.openxmlformats.org/markup-compatibility/2006">
              <mc:Choice xmlns:v="urn:schemas-microsoft-com:vml" Requires="v">
                <p:oleObj spid="_x0000_s727096" name="Microsoft Office Word 文档" r:id="rId4" imgW="6188262" imgH="2641611" progId="Word.Document.12">
                  <p:embed/>
                </p:oleObj>
              </mc:Choice>
              <mc:Fallback>
                <p:oleObj name="Microsoft Office Word 文档" r:id="rId4" imgW="6188262" imgH="2641611" progId="Word.Document.12">
                  <p:embed/>
                  <p:pic>
                    <p:nvPicPr>
                      <p:cNvPr id="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2139732"/>
                        <a:ext cx="7920330" cy="281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 name="组合 50"/>
          <p:cNvGrpSpPr/>
          <p:nvPr/>
        </p:nvGrpSpPr>
        <p:grpSpPr>
          <a:xfrm>
            <a:off x="8244153" y="4011810"/>
            <a:ext cx="720030" cy="771674"/>
            <a:chOff x="304800" y="672508"/>
            <a:chExt cx="4001433" cy="4001092"/>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3" name="椭圆 52">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2</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1616" cy="388"/>
                </a:xfrm>
                <a:prstGeom prst="rect">
                  <a:avLst/>
                </a:prstGeom>
                <a:noFill/>
              </p:spPr>
              <p:txBody>
                <a:bodyPr wrap="none" lIns="0" tIns="0" rIns="0" bIns="0" rtlCol="0">
                  <a:spAutoFit/>
                </a:bodyPr>
                <a:lstStyle/>
                <a:p>
                  <a:r>
                    <a:rPr lang="zh-CN" altLang="zh-CN" sz="1600" i="1" dirty="0"/>
                    <a:t>　</a:t>
                  </a:r>
                  <a:r>
                    <a:rPr lang="zh-CN" altLang="en-US" sz="1600" dirty="0">
                      <a:latin typeface="黑体" panose="02010609060101010101" charset="-122"/>
                      <a:ea typeface="黑体" panose="02010609060101010101" charset="-122"/>
                    </a:rPr>
                    <a:t>组合问题</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3"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300072" y="1059687"/>
            <a:ext cx="2664111" cy="3108543"/>
          </a:xfrm>
          <a:prstGeom prst="rect">
            <a:avLst/>
          </a:prstGeom>
          <a:solidFill>
            <a:schemeClr val="accent5">
              <a:lumMod val="60000"/>
              <a:lumOff val="40000"/>
            </a:schemeClr>
          </a:solidFill>
        </p:spPr>
        <p:txBody>
          <a:bodyPr wrap="square">
            <a:spAutoFit/>
          </a:bodyPr>
          <a:lstStyle/>
          <a:p>
            <a:r>
              <a:rPr lang="zh-CN" altLang="zh-CN" sz="1400" i="1" dirty="0"/>
              <a:t>　</a:t>
            </a:r>
            <a:r>
              <a:rPr lang="zh-CN" altLang="zh-CN" sz="1400" dirty="0"/>
              <a:t>组合问题常有以下两类题型变化</a:t>
            </a:r>
          </a:p>
          <a:p>
            <a:r>
              <a:rPr lang="en-US" altLang="zh-CN" sz="1400" dirty="0"/>
              <a:t>(1)“</a:t>
            </a:r>
            <a:r>
              <a:rPr lang="zh-CN" altLang="zh-CN" sz="1400" dirty="0"/>
              <a:t>含有</a:t>
            </a:r>
            <a:r>
              <a:rPr lang="en-US" altLang="zh-CN" sz="1400" dirty="0"/>
              <a:t>”</a:t>
            </a:r>
            <a:r>
              <a:rPr lang="zh-CN" altLang="zh-CN" sz="1400" dirty="0"/>
              <a:t>或</a:t>
            </a:r>
            <a:r>
              <a:rPr lang="en-US" altLang="zh-CN" sz="1400" dirty="0"/>
              <a:t>“</a:t>
            </a:r>
            <a:r>
              <a:rPr lang="zh-CN" altLang="zh-CN" sz="1400" dirty="0"/>
              <a:t>不含有</a:t>
            </a:r>
            <a:r>
              <a:rPr lang="en-US" altLang="zh-CN" sz="1400" dirty="0"/>
              <a:t>”</a:t>
            </a:r>
            <a:r>
              <a:rPr lang="zh-CN" altLang="zh-CN" sz="1400" dirty="0"/>
              <a:t>某些元素的组合题型</a:t>
            </a:r>
            <a:r>
              <a:rPr lang="en-US" altLang="zh-CN" sz="1400" dirty="0"/>
              <a:t>:“</a:t>
            </a:r>
            <a:r>
              <a:rPr lang="zh-CN" altLang="zh-CN" sz="1400" dirty="0"/>
              <a:t>含</a:t>
            </a:r>
            <a:r>
              <a:rPr lang="en-US" altLang="zh-CN" sz="1400" dirty="0"/>
              <a:t>”,</a:t>
            </a:r>
            <a:r>
              <a:rPr lang="zh-CN" altLang="zh-CN" sz="1400" dirty="0"/>
              <a:t>则先将这些元素取出</a:t>
            </a:r>
            <a:r>
              <a:rPr lang="en-US" altLang="zh-CN" sz="1400" dirty="0"/>
              <a:t>,</a:t>
            </a:r>
            <a:r>
              <a:rPr lang="zh-CN" altLang="zh-CN" sz="1400" dirty="0"/>
              <a:t>再由另外元素补足</a:t>
            </a:r>
            <a:r>
              <a:rPr lang="en-US" altLang="zh-CN" sz="1400" dirty="0"/>
              <a:t>;“</a:t>
            </a:r>
            <a:r>
              <a:rPr lang="zh-CN" altLang="zh-CN" sz="1400" dirty="0"/>
              <a:t>不含</a:t>
            </a:r>
            <a:r>
              <a:rPr lang="en-US" altLang="zh-CN" sz="1400" dirty="0"/>
              <a:t>”,</a:t>
            </a:r>
            <a:r>
              <a:rPr lang="zh-CN" altLang="zh-CN" sz="1400" dirty="0"/>
              <a:t>则先将这些元素剔除</a:t>
            </a:r>
            <a:r>
              <a:rPr lang="en-US" altLang="zh-CN" sz="1400" dirty="0"/>
              <a:t>,</a:t>
            </a:r>
            <a:r>
              <a:rPr lang="zh-CN" altLang="zh-CN" sz="1400" dirty="0"/>
              <a:t>再从剩下的元素中去选取</a:t>
            </a:r>
            <a:r>
              <a:rPr lang="en-US" altLang="zh-CN" sz="1400" i="1" dirty="0"/>
              <a:t>.</a:t>
            </a:r>
            <a:endParaRPr lang="zh-CN" altLang="zh-CN" sz="1400" dirty="0"/>
          </a:p>
          <a:p>
            <a:r>
              <a:rPr lang="en-US" altLang="zh-CN" sz="1400" dirty="0"/>
              <a:t>(2)“</a:t>
            </a:r>
            <a:r>
              <a:rPr lang="zh-CN" altLang="zh-CN" sz="1400" dirty="0"/>
              <a:t>至少</a:t>
            </a:r>
            <a:r>
              <a:rPr lang="en-US" altLang="zh-CN" sz="1400" dirty="0"/>
              <a:t>”</a:t>
            </a:r>
            <a:r>
              <a:rPr lang="zh-CN" altLang="zh-CN" sz="1400" dirty="0"/>
              <a:t>或</a:t>
            </a:r>
            <a:r>
              <a:rPr lang="en-US" altLang="zh-CN" sz="1400" dirty="0"/>
              <a:t>“</a:t>
            </a:r>
            <a:r>
              <a:rPr lang="zh-CN" altLang="zh-CN" sz="1400" dirty="0"/>
              <a:t>至多</a:t>
            </a:r>
            <a:r>
              <a:rPr lang="en-US" altLang="zh-CN" sz="1400" dirty="0"/>
              <a:t>”</a:t>
            </a:r>
            <a:r>
              <a:rPr lang="zh-CN" altLang="zh-CN" sz="1400" dirty="0"/>
              <a:t>含有几个元素的组合题型</a:t>
            </a:r>
            <a:r>
              <a:rPr lang="en-US" altLang="zh-CN" sz="1400" dirty="0"/>
              <a:t>:</a:t>
            </a:r>
            <a:r>
              <a:rPr lang="zh-CN" altLang="zh-CN" sz="1400" dirty="0"/>
              <a:t>解这类题必须十分重视</a:t>
            </a:r>
            <a:r>
              <a:rPr lang="en-US" altLang="zh-CN" sz="1400" dirty="0"/>
              <a:t>“</a:t>
            </a:r>
            <a:r>
              <a:rPr lang="zh-CN" altLang="zh-CN" sz="1400" dirty="0"/>
              <a:t>至少</a:t>
            </a:r>
            <a:r>
              <a:rPr lang="en-US" altLang="zh-CN" sz="1400" dirty="0"/>
              <a:t>”</a:t>
            </a:r>
            <a:r>
              <a:rPr lang="zh-CN" altLang="zh-CN" sz="1400" dirty="0"/>
              <a:t>与</a:t>
            </a:r>
            <a:r>
              <a:rPr lang="en-US" altLang="zh-CN" sz="1400" dirty="0"/>
              <a:t>“</a:t>
            </a:r>
            <a:r>
              <a:rPr lang="zh-CN" altLang="zh-CN" sz="1400" dirty="0"/>
              <a:t>至多</a:t>
            </a:r>
            <a:r>
              <a:rPr lang="en-US" altLang="zh-CN" sz="1400" dirty="0"/>
              <a:t>”</a:t>
            </a:r>
            <a:r>
              <a:rPr lang="zh-CN" altLang="zh-CN" sz="1400" dirty="0"/>
              <a:t>这两个关键词的含义</a:t>
            </a:r>
            <a:r>
              <a:rPr lang="en-US" altLang="zh-CN" sz="1400" dirty="0"/>
              <a:t>,</a:t>
            </a:r>
            <a:r>
              <a:rPr lang="zh-CN" altLang="zh-CN" sz="1400" dirty="0"/>
              <a:t>谨防重复与漏解</a:t>
            </a:r>
            <a:r>
              <a:rPr lang="en-US" altLang="zh-CN" sz="1400" i="1" dirty="0"/>
              <a:t>.</a:t>
            </a:r>
            <a:r>
              <a:rPr lang="zh-CN" altLang="zh-CN" sz="1400" dirty="0"/>
              <a:t>用直接法和间接法都可以求解</a:t>
            </a:r>
            <a:r>
              <a:rPr lang="en-US" altLang="zh-CN" sz="1400" dirty="0"/>
              <a:t>,</a:t>
            </a:r>
            <a:r>
              <a:rPr lang="zh-CN" altLang="zh-CN" sz="1400" dirty="0"/>
              <a:t>通常用直接法分类复杂时</a:t>
            </a:r>
            <a:r>
              <a:rPr lang="en-US" altLang="zh-CN" sz="1400" dirty="0"/>
              <a:t>,</a:t>
            </a:r>
            <a:r>
              <a:rPr lang="zh-CN" altLang="zh-CN" sz="1400" dirty="0"/>
              <a:t>考虑逆向思维</a:t>
            </a:r>
            <a:r>
              <a:rPr lang="en-US" altLang="zh-CN" sz="1400" dirty="0"/>
              <a:t>,</a:t>
            </a:r>
            <a:r>
              <a:rPr lang="zh-CN" altLang="zh-CN" sz="1400" dirty="0"/>
              <a:t>用间接法处理</a:t>
            </a:r>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0" name="矩形 49"/>
          <p:cNvSpPr/>
          <p:nvPr/>
        </p:nvSpPr>
        <p:spPr>
          <a:xfrm>
            <a:off x="251820" y="1995726"/>
            <a:ext cx="5976249" cy="1754326"/>
          </a:xfrm>
          <a:prstGeom prst="rect">
            <a:avLst/>
          </a:prstGeom>
        </p:spPr>
        <p:txBody>
          <a:bodyPr wrap="square">
            <a:spAutoFit/>
          </a:bodyPr>
          <a:lstStyle/>
          <a:p>
            <a:r>
              <a:rPr lang="zh-CN" altLang="zh-CN" dirty="0">
                <a:latin typeface="黑体" panose="02010609060101010101" charset="-122"/>
                <a:ea typeface="黑体" panose="02010609060101010101" charset="-122"/>
              </a:rPr>
              <a:t>【例</a:t>
            </a:r>
            <a:r>
              <a:rPr lang="en-US" altLang="zh-CN" dirty="0">
                <a:latin typeface="黑体" panose="02010609060101010101" charset="-122"/>
                <a:ea typeface="黑体" panose="02010609060101010101" charset="-122"/>
              </a:rPr>
              <a:t>2</a:t>
            </a:r>
            <a:r>
              <a:rPr lang="zh-CN" altLang="zh-CN" dirty="0">
                <a:latin typeface="黑体" panose="02010609060101010101" charset="-122"/>
                <a:ea typeface="黑体" panose="02010609060101010101" charset="-122"/>
              </a:rPr>
              <a:t>】</a:t>
            </a:r>
            <a:r>
              <a:rPr lang="zh-CN" altLang="zh-CN" i="1" dirty="0">
                <a:latin typeface="黑体" panose="02010609060101010101" charset="-122"/>
                <a:ea typeface="黑体" panose="02010609060101010101" charset="-122"/>
              </a:rPr>
              <a:t>　</a:t>
            </a:r>
            <a:r>
              <a:rPr lang="zh-CN" altLang="zh-CN" dirty="0">
                <a:latin typeface="黑体" panose="02010609060101010101" charset="-122"/>
                <a:ea typeface="黑体" panose="02010609060101010101" charset="-122"/>
              </a:rPr>
              <a:t>某市工商局对</a:t>
            </a:r>
            <a:r>
              <a:rPr lang="en-US" altLang="zh-CN" dirty="0">
                <a:latin typeface="黑体" panose="02010609060101010101" charset="-122"/>
                <a:ea typeface="黑体" panose="02010609060101010101" charset="-122"/>
              </a:rPr>
              <a:t>35</a:t>
            </a:r>
            <a:r>
              <a:rPr lang="zh-CN" altLang="zh-CN" dirty="0">
                <a:latin typeface="黑体" panose="02010609060101010101" charset="-122"/>
                <a:ea typeface="黑体" panose="02010609060101010101" charset="-122"/>
              </a:rPr>
              <a:t>种商品进行抽样检查</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已知其中有</a:t>
            </a:r>
            <a:r>
              <a:rPr lang="en-US" altLang="zh-CN" dirty="0">
                <a:latin typeface="黑体" panose="02010609060101010101" charset="-122"/>
                <a:ea typeface="黑体" panose="02010609060101010101" charset="-122"/>
              </a:rPr>
              <a:t>15</a:t>
            </a:r>
            <a:r>
              <a:rPr lang="zh-CN" altLang="zh-CN" dirty="0">
                <a:latin typeface="黑体" panose="02010609060101010101" charset="-122"/>
                <a:ea typeface="黑体" panose="02010609060101010101" charset="-122"/>
              </a:rPr>
              <a:t>种假货</a:t>
            </a:r>
            <a:r>
              <a:rPr lang="en-US" altLang="zh-CN" i="1"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现从</a:t>
            </a:r>
            <a:r>
              <a:rPr lang="en-US" altLang="zh-CN" dirty="0">
                <a:latin typeface="黑体" panose="02010609060101010101" charset="-122"/>
                <a:ea typeface="黑体" panose="02010609060101010101" charset="-122"/>
              </a:rPr>
              <a:t>35</a:t>
            </a:r>
            <a:r>
              <a:rPr lang="zh-CN" altLang="zh-CN" dirty="0">
                <a:latin typeface="黑体" panose="02010609060101010101" charset="-122"/>
                <a:ea typeface="黑体" panose="02010609060101010101" charset="-122"/>
              </a:rPr>
              <a:t>种商品中选取</a:t>
            </a:r>
            <a:r>
              <a:rPr lang="en-US" altLang="zh-CN" dirty="0">
                <a:latin typeface="黑体" panose="02010609060101010101" charset="-122"/>
                <a:ea typeface="黑体" panose="02010609060101010101" charset="-122"/>
              </a:rPr>
              <a:t>3</a:t>
            </a:r>
            <a:r>
              <a:rPr lang="zh-CN" altLang="zh-CN" dirty="0">
                <a:latin typeface="黑体" panose="02010609060101010101" charset="-122"/>
                <a:ea typeface="黑体" panose="02010609060101010101" charset="-122"/>
              </a:rPr>
              <a:t>种</a:t>
            </a:r>
            <a:r>
              <a:rPr lang="en-US" altLang="zh-CN" i="1"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(1)</a:t>
            </a:r>
            <a:r>
              <a:rPr lang="zh-CN" altLang="zh-CN" dirty="0">
                <a:latin typeface="黑体" panose="02010609060101010101" charset="-122"/>
                <a:ea typeface="黑体" panose="02010609060101010101" charset="-122"/>
              </a:rPr>
              <a:t>其中某一种假货必须在内</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不同的取法有多少种</a:t>
            </a:r>
            <a:r>
              <a:rPr lang="en-US" altLang="zh-CN"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(2)</a:t>
            </a:r>
            <a:r>
              <a:rPr lang="zh-CN" altLang="zh-CN" dirty="0">
                <a:latin typeface="黑体" panose="02010609060101010101" charset="-122"/>
                <a:ea typeface="黑体" panose="02010609060101010101" charset="-122"/>
              </a:rPr>
              <a:t>其中某一种假货不能在内</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不同的取法有多少种</a:t>
            </a:r>
            <a:r>
              <a:rPr lang="en-US" altLang="zh-CN"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(3)</a:t>
            </a:r>
            <a:r>
              <a:rPr lang="zh-CN" altLang="zh-CN" dirty="0">
                <a:latin typeface="黑体" panose="02010609060101010101" charset="-122"/>
                <a:ea typeface="黑体" panose="02010609060101010101" charset="-122"/>
              </a:rPr>
              <a:t>恰有</a:t>
            </a:r>
            <a:r>
              <a:rPr lang="en-US" altLang="zh-CN" dirty="0">
                <a:latin typeface="黑体" panose="02010609060101010101" charset="-122"/>
                <a:ea typeface="黑体" panose="02010609060101010101" charset="-122"/>
              </a:rPr>
              <a:t>2</a:t>
            </a:r>
            <a:r>
              <a:rPr lang="zh-CN" altLang="zh-CN" dirty="0">
                <a:latin typeface="黑体" panose="02010609060101010101" charset="-122"/>
                <a:ea typeface="黑体" panose="02010609060101010101" charset="-122"/>
              </a:rPr>
              <a:t>种假货在内</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不同的取法有多少种</a:t>
            </a:r>
            <a:r>
              <a:rPr lang="en-US" altLang="zh-CN"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(4)</a:t>
            </a:r>
            <a:r>
              <a:rPr lang="zh-CN" altLang="zh-CN" dirty="0">
                <a:latin typeface="黑体" panose="02010609060101010101" charset="-122"/>
                <a:ea typeface="黑体" panose="02010609060101010101" charset="-122"/>
              </a:rPr>
              <a:t>至少有</a:t>
            </a:r>
            <a:r>
              <a:rPr lang="en-US" altLang="zh-CN" dirty="0">
                <a:latin typeface="黑体" panose="02010609060101010101" charset="-122"/>
                <a:ea typeface="黑体" panose="02010609060101010101" charset="-122"/>
              </a:rPr>
              <a:t>2</a:t>
            </a:r>
            <a:r>
              <a:rPr lang="zh-CN" altLang="zh-CN" dirty="0">
                <a:latin typeface="黑体" panose="02010609060101010101" charset="-122"/>
                <a:ea typeface="黑体" panose="02010609060101010101" charset="-122"/>
              </a:rPr>
              <a:t>种假货在内</a:t>
            </a:r>
            <a:r>
              <a:rPr lang="en-US" altLang="zh-CN" dirty="0">
                <a:latin typeface="黑体" panose="02010609060101010101" charset="-122"/>
                <a:ea typeface="黑体" panose="02010609060101010101" charset="-122"/>
              </a:rPr>
              <a:t>,</a:t>
            </a:r>
            <a:r>
              <a:rPr lang="zh-CN" altLang="zh-CN" dirty="0">
                <a:latin typeface="黑体" panose="02010609060101010101" charset="-122"/>
                <a:ea typeface="黑体" panose="02010609060101010101" charset="-122"/>
              </a:rPr>
              <a:t>不同的取法有多少种</a:t>
            </a:r>
            <a:r>
              <a:rPr lang="en-US" altLang="zh-CN" dirty="0">
                <a:latin typeface="黑体" panose="02010609060101010101" charset="-122"/>
                <a:ea typeface="黑体" panose="02010609060101010101" charset="-122"/>
              </a:rPr>
              <a:t>?</a:t>
            </a:r>
            <a:endParaRPr lang="zh-CN" altLang="zh-CN" dirty="0">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091587" name="Object 3"/>
          <p:cNvGraphicFramePr>
            <a:graphicFrameLocks noChangeAspect="1"/>
          </p:cNvGraphicFramePr>
          <p:nvPr/>
        </p:nvGraphicFramePr>
        <p:xfrm>
          <a:off x="323849" y="334962"/>
          <a:ext cx="8064309" cy="3751428"/>
        </p:xfrm>
        <a:graphic>
          <a:graphicData uri="http://schemas.openxmlformats.org/presentationml/2006/ole">
            <mc:AlternateContent xmlns:mc="http://schemas.openxmlformats.org/markup-compatibility/2006">
              <mc:Choice xmlns:v="urn:schemas-microsoft-com:vml" Requires="v">
                <p:oleObj spid="_x0000_s1091625" name="Microsoft Office Word 文档" r:id="rId4" imgW="6121660" imgH="2849685" progId="Word.Document.12">
                  <p:embed/>
                </p:oleObj>
              </mc:Choice>
              <mc:Fallback>
                <p:oleObj name="Microsoft Office Word 文档" r:id="rId4" imgW="6121660" imgH="2849685"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49" y="334962"/>
                        <a:ext cx="8064309" cy="3751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1830" name="Object 6"/>
          <p:cNvGraphicFramePr>
            <a:graphicFrameLocks noChangeAspect="1"/>
          </p:cNvGraphicFramePr>
          <p:nvPr/>
        </p:nvGraphicFramePr>
        <p:xfrm>
          <a:off x="323822" y="627668"/>
          <a:ext cx="8524145" cy="1512063"/>
        </p:xfrm>
        <a:graphic>
          <a:graphicData uri="http://schemas.openxmlformats.org/presentationml/2006/ole">
            <mc:AlternateContent xmlns:mc="http://schemas.openxmlformats.org/markup-compatibility/2006">
              <mc:Choice xmlns:v="urn:schemas-microsoft-com:vml" Requires="v">
                <p:oleObj spid="_x0000_s1101976" name="Microsoft Office Word 文档" r:id="rId4" imgW="6121660" imgH="1085732" progId="Word.Document.12">
                  <p:embed/>
                </p:oleObj>
              </mc:Choice>
              <mc:Fallback>
                <p:oleObj name="Microsoft Office Word 文档" r:id="rId4" imgW="6121660" imgH="1085732" progId="Word.Document.12">
                  <p:embed/>
                  <p:pic>
                    <p:nvPicPr>
                      <p:cNvPr id="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2" y="627668"/>
                        <a:ext cx="8524145" cy="151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32" name="Object 8"/>
          <p:cNvGraphicFramePr>
            <a:graphicFrameLocks noChangeAspect="1"/>
          </p:cNvGraphicFramePr>
          <p:nvPr/>
        </p:nvGraphicFramePr>
        <p:xfrm>
          <a:off x="0" y="1995726"/>
          <a:ext cx="8410342" cy="1222245"/>
        </p:xfrm>
        <a:graphic>
          <a:graphicData uri="http://schemas.openxmlformats.org/presentationml/2006/ole">
            <mc:AlternateContent xmlns:mc="http://schemas.openxmlformats.org/markup-compatibility/2006">
              <mc:Choice xmlns:v="urn:schemas-microsoft-com:vml" Requires="v">
                <p:oleObj spid="_x0000_s1101977" name="Microsoft Office Word 文档" r:id="rId6" imgW="5452396" imgH="792339" progId="Word.Document.12">
                  <p:embed/>
                </p:oleObj>
              </mc:Choice>
              <mc:Fallback>
                <p:oleObj name="Microsoft Office Word 文档" r:id="rId6" imgW="5452396" imgH="792339" progId="Word.Document.12">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995726"/>
                        <a:ext cx="8410342" cy="122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31" name="Object 7"/>
          <p:cNvGraphicFramePr>
            <a:graphicFrameLocks noChangeAspect="1"/>
          </p:cNvGraphicFramePr>
          <p:nvPr/>
        </p:nvGraphicFramePr>
        <p:xfrm>
          <a:off x="0" y="3075771"/>
          <a:ext cx="9119680" cy="648027"/>
        </p:xfrm>
        <a:graphic>
          <a:graphicData uri="http://schemas.openxmlformats.org/presentationml/2006/ole">
            <mc:AlternateContent xmlns:mc="http://schemas.openxmlformats.org/markup-compatibility/2006">
              <mc:Choice xmlns:v="urn:schemas-microsoft-com:vml" Requires="v">
                <p:oleObj spid="_x0000_s1101978" name="Microsoft Office Word 文档" r:id="rId8" imgW="6121660" imgH="434509" progId="Word.Document.12">
                  <p:embed/>
                </p:oleObj>
              </mc:Choice>
              <mc:Fallback>
                <p:oleObj name="Microsoft Office Word 文档" r:id="rId8" imgW="6121660" imgH="434509" progId="Word.Document.12">
                  <p:embed/>
                  <p:pic>
                    <p:nvPicPr>
                      <p:cNvPr id="0" name="Picture 1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075771"/>
                        <a:ext cx="9119680" cy="64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33" name="Object 9"/>
          <p:cNvGraphicFramePr>
            <a:graphicFrameLocks noChangeAspect="1"/>
          </p:cNvGraphicFramePr>
          <p:nvPr/>
        </p:nvGraphicFramePr>
        <p:xfrm>
          <a:off x="467829" y="3795801"/>
          <a:ext cx="7914275" cy="1152048"/>
        </p:xfrm>
        <a:graphic>
          <a:graphicData uri="http://schemas.openxmlformats.org/presentationml/2006/ole">
            <mc:AlternateContent xmlns:mc="http://schemas.openxmlformats.org/markup-compatibility/2006">
              <mc:Choice xmlns:v="urn:schemas-microsoft-com:vml" Requires="v">
                <p:oleObj spid="_x0000_s1101979" name="Microsoft Office Word 文档" r:id="rId10" imgW="5448436" imgH="795219" progId="Word.Document.12">
                  <p:embed/>
                </p:oleObj>
              </mc:Choice>
              <mc:Fallback>
                <p:oleObj name="Microsoft Office Word 文档" r:id="rId10" imgW="5448436" imgH="795219" progId="Word.Document.12">
                  <p:embed/>
                  <p:pic>
                    <p:nvPicPr>
                      <p:cNvPr id="0" name="Picture 1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829" y="3795801"/>
                        <a:ext cx="7914275" cy="115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p:cNvSpPr/>
          <p:nvPr/>
        </p:nvSpPr>
        <p:spPr>
          <a:xfrm>
            <a:off x="8028144"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7847910" y="329178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53" name="TextBox 52"/>
          <p:cNvSpPr txBox="1"/>
          <p:nvPr/>
        </p:nvSpPr>
        <p:spPr>
          <a:xfrm>
            <a:off x="683826" y="1563708"/>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54" name="TextBox 53"/>
          <p:cNvSpPr txBox="1"/>
          <p:nvPr/>
        </p:nvSpPr>
        <p:spPr>
          <a:xfrm>
            <a:off x="7308102" y="3128009"/>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15" restart="whenNotActive" fill="hold" evtFilter="cancelBubble" nodeType="interactiveSeq">
                <p:stCondLst>
                  <p:cond evt="onClick" delay="0">
                    <p:tgtEl>
                      <p:spTgt spid="63"/>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01832"/>
                                        </p:tgtEl>
                                        <p:attrNameLst>
                                          <p:attrName>style.visibility</p:attrName>
                                        </p:attrNameLst>
                                      </p:cBhvr>
                                      <p:to>
                                        <p:strVal val="visible"/>
                                      </p:to>
                                    </p:set>
                                    <p:anim calcmode="lin" valueType="num">
                                      <p:cBhvr additive="base">
                                        <p:cTn id="20" dur="500" fill="hold"/>
                                        <p:tgtEl>
                                          <p:spTgt spid="1101832"/>
                                        </p:tgtEl>
                                        <p:attrNameLst>
                                          <p:attrName>ppt_x</p:attrName>
                                        </p:attrNameLst>
                                      </p:cBhvr>
                                      <p:tavLst>
                                        <p:tav tm="0">
                                          <p:val>
                                            <p:strVal val="#ppt_x"/>
                                          </p:val>
                                        </p:tav>
                                        <p:tav tm="100000">
                                          <p:val>
                                            <p:strVal val="#ppt_x"/>
                                          </p:val>
                                        </p:tav>
                                      </p:tavLst>
                                    </p:anim>
                                    <p:anim calcmode="lin" valueType="num">
                                      <p:cBhvr additive="base">
                                        <p:cTn id="21" dur="500" fill="hold"/>
                                        <p:tgtEl>
                                          <p:spTgt spid="110183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01833"/>
                                        </p:tgtEl>
                                        <p:attrNameLst>
                                          <p:attrName>style.visibility</p:attrName>
                                        </p:attrNameLst>
                                      </p:cBhvr>
                                      <p:to>
                                        <p:strVal val="visible"/>
                                      </p:to>
                                    </p:set>
                                    <p:anim calcmode="lin" valueType="num">
                                      <p:cBhvr additive="base">
                                        <p:cTn id="26" dur="500" fill="hold"/>
                                        <p:tgtEl>
                                          <p:spTgt spid="1101833"/>
                                        </p:tgtEl>
                                        <p:attrNameLst>
                                          <p:attrName>ppt_x</p:attrName>
                                        </p:attrNameLst>
                                      </p:cBhvr>
                                      <p:tavLst>
                                        <p:tav tm="0">
                                          <p:val>
                                            <p:strVal val="#ppt_x"/>
                                          </p:val>
                                        </p:tav>
                                        <p:tav tm="100000">
                                          <p:val>
                                            <p:strVal val="#ppt_x"/>
                                          </p:val>
                                        </p:tav>
                                      </p:tavLst>
                                    </p:anim>
                                    <p:anim calcmode="lin" valueType="num">
                                      <p:cBhvr additive="base">
                                        <p:cTn id="27" dur="500" fill="hold"/>
                                        <p:tgtEl>
                                          <p:spTgt spid="110183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3"/>
                  </p:tgtEl>
                </p:cond>
              </p:nextCondLst>
            </p:seq>
          </p:childTnLst>
        </p:cTn>
      </p:par>
    </p:tnLst>
    <p:bldLst>
      <p:bldP spid="53" grpId="0"/>
      <p:bldP spid="5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3</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554" cy="388"/>
                </a:xfrm>
                <a:prstGeom prst="rect">
                  <a:avLst/>
                </a:prstGeom>
                <a:noFill/>
              </p:spPr>
              <p:txBody>
                <a:bodyPr wrap="none" lIns="0" tIns="0" rIns="0" bIns="0" rtlCol="0">
                  <a:spAutoFit/>
                </a:bodyPr>
                <a:lstStyle/>
                <a:p>
                  <a:r>
                    <a:rPr lang="zh-CN" altLang="zh-CN" sz="1600" i="1" dirty="0">
                      <a:latin typeface="黑体" panose="02010609060101010101" charset="-122"/>
                      <a:ea typeface="黑体" panose="02010609060101010101" charset="-122"/>
                    </a:rPr>
                    <a:t>　</a:t>
                  </a:r>
                  <a:r>
                    <a:rPr lang="zh-CN" altLang="zh-CN" sz="1600" dirty="0">
                      <a:latin typeface="黑体" panose="02010609060101010101" charset="-122"/>
                      <a:ea typeface="黑体" panose="02010609060101010101" charset="-122"/>
                    </a:rPr>
                    <a:t>排列与组合的综合应用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7956141"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6660087" y="408381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106946" name="Object 2"/>
          <p:cNvGraphicFramePr>
            <a:graphicFrameLocks noChangeAspect="1"/>
          </p:cNvGraphicFramePr>
          <p:nvPr/>
        </p:nvGraphicFramePr>
        <p:xfrm>
          <a:off x="251820" y="1995726"/>
          <a:ext cx="8451850" cy="2097087"/>
        </p:xfrm>
        <a:graphic>
          <a:graphicData uri="http://schemas.openxmlformats.org/presentationml/2006/ole">
            <mc:AlternateContent xmlns:mc="http://schemas.openxmlformats.org/markup-compatibility/2006">
              <mc:Choice xmlns:v="urn:schemas-microsoft-com:vml" Requires="v">
                <p:oleObj spid="_x0000_s1106984" name="Microsoft Office Word 文档" r:id="rId5" imgW="6121660" imgH="1520960" progId="Word.Document.12">
                  <p:embed/>
                </p:oleObj>
              </mc:Choice>
              <mc:Fallback>
                <p:oleObj name="Microsoft Office Word 文档" r:id="rId5" imgW="6121660" imgH="1520960" progId="Word.Document.12">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820" y="1995726"/>
                        <a:ext cx="8451850"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TextBox 50"/>
          <p:cNvSpPr txBox="1"/>
          <p:nvPr/>
        </p:nvSpPr>
        <p:spPr>
          <a:xfrm>
            <a:off x="3707952" y="2283738"/>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B</a:t>
            </a:r>
            <a:endParaRPr lang="zh-CN" altLang="en-US" sz="2000" dirty="0">
              <a:solidFill>
                <a:srgbClr val="FF0000"/>
              </a:solidFill>
              <a:latin typeface="黑体" panose="02010609060101010101" charset="-122"/>
              <a:ea typeface="黑体" panose="02010609060101010101" charset="-122"/>
            </a:endParaRPr>
          </a:p>
        </p:txBody>
      </p:sp>
      <p:sp>
        <p:nvSpPr>
          <p:cNvPr id="53" name="TextBox 52"/>
          <p:cNvSpPr txBox="1"/>
          <p:nvPr/>
        </p:nvSpPr>
        <p:spPr>
          <a:xfrm>
            <a:off x="5580030" y="3219777"/>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51" grpId="0"/>
      <p:bldP spid="5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7986" name="Object 18"/>
          <p:cNvGraphicFramePr>
            <a:graphicFrameLocks noChangeAspect="1"/>
          </p:cNvGraphicFramePr>
          <p:nvPr/>
        </p:nvGraphicFramePr>
        <p:xfrm>
          <a:off x="251820" y="267654"/>
          <a:ext cx="8664575" cy="2798763"/>
        </p:xfrm>
        <a:graphic>
          <a:graphicData uri="http://schemas.openxmlformats.org/presentationml/2006/ole">
            <mc:AlternateContent xmlns:mc="http://schemas.openxmlformats.org/markup-compatibility/2006">
              <mc:Choice xmlns:v="urn:schemas-microsoft-com:vml" Requires="v">
                <p:oleObj spid="_x0000_s1108024" name="Microsoft Office Word 文档" r:id="rId3" imgW="6121660" imgH="3169717" progId="Word.Document.12">
                  <p:embed/>
                </p:oleObj>
              </mc:Choice>
              <mc:Fallback>
                <p:oleObj name="Microsoft Office Word 文档" r:id="rId3" imgW="6121660" imgH="3169717" progId="Word.Document.12">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20" y="267654"/>
                        <a:ext cx="8664575"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 212"/>
          <p:cNvSpPr/>
          <p:nvPr/>
        </p:nvSpPr>
        <p:spPr>
          <a:xfrm>
            <a:off x="7847910" y="396580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21" name="矩形 20"/>
          <p:cNvSpPr/>
          <p:nvPr/>
        </p:nvSpPr>
        <p:spPr>
          <a:xfrm>
            <a:off x="179817" y="3075771"/>
            <a:ext cx="7524123" cy="1754326"/>
          </a:xfrm>
          <a:prstGeom prst="rect">
            <a:avLst/>
          </a:prstGeom>
          <a:solidFill>
            <a:schemeClr val="accent5">
              <a:lumMod val="60000"/>
              <a:lumOff val="40000"/>
            </a:schemeClr>
          </a:solidFill>
        </p:spPr>
        <p:txBody>
          <a:bodyPr wrap="square">
            <a:spAutoFit/>
          </a:bodyPr>
          <a:lstStyle/>
          <a:p>
            <a:r>
              <a:rPr lang="zh-CN" altLang="zh-CN" i="1" dirty="0"/>
              <a:t>　</a:t>
            </a:r>
            <a:r>
              <a:rPr lang="en-US" altLang="zh-CN" dirty="0"/>
              <a:t>(1)</a:t>
            </a:r>
            <a:r>
              <a:rPr lang="zh-CN" altLang="zh-CN" dirty="0"/>
              <a:t>解排列组合问题常以元素</a:t>
            </a:r>
            <a:r>
              <a:rPr lang="en-US" altLang="zh-CN" dirty="0"/>
              <a:t>(</a:t>
            </a:r>
            <a:r>
              <a:rPr lang="zh-CN" altLang="zh-CN" dirty="0"/>
              <a:t>或位置</a:t>
            </a:r>
            <a:r>
              <a:rPr lang="en-US" altLang="zh-CN" dirty="0"/>
              <a:t>)</a:t>
            </a:r>
            <a:r>
              <a:rPr lang="zh-CN" altLang="zh-CN" dirty="0"/>
              <a:t>为主体</a:t>
            </a:r>
            <a:r>
              <a:rPr lang="en-US" altLang="zh-CN" dirty="0"/>
              <a:t>,</a:t>
            </a:r>
            <a:r>
              <a:rPr lang="zh-CN" altLang="zh-CN" dirty="0"/>
              <a:t>即先满足特殊元素</a:t>
            </a:r>
            <a:r>
              <a:rPr lang="en-US" altLang="zh-CN" dirty="0"/>
              <a:t>(</a:t>
            </a:r>
            <a:r>
              <a:rPr lang="zh-CN" altLang="zh-CN" dirty="0"/>
              <a:t>或位置</a:t>
            </a:r>
            <a:r>
              <a:rPr lang="en-US" altLang="zh-CN" dirty="0"/>
              <a:t>),</a:t>
            </a:r>
            <a:r>
              <a:rPr lang="zh-CN" altLang="zh-CN" dirty="0"/>
              <a:t>再考虑其他元素</a:t>
            </a:r>
            <a:r>
              <a:rPr lang="en-US" altLang="zh-CN" dirty="0"/>
              <a:t>(</a:t>
            </a:r>
            <a:r>
              <a:rPr lang="zh-CN" altLang="zh-CN" dirty="0"/>
              <a:t>或位置</a:t>
            </a:r>
            <a:r>
              <a:rPr lang="en-US" altLang="zh-CN" dirty="0"/>
              <a:t>)</a:t>
            </a:r>
            <a:r>
              <a:rPr lang="en-US" altLang="zh-CN" i="1" dirty="0"/>
              <a:t>.</a:t>
            </a:r>
            <a:r>
              <a:rPr lang="zh-CN" altLang="zh-CN" dirty="0"/>
              <a:t>对于排列组合的综合题目</a:t>
            </a:r>
            <a:r>
              <a:rPr lang="en-US" altLang="zh-CN" dirty="0"/>
              <a:t>,</a:t>
            </a:r>
            <a:r>
              <a:rPr lang="zh-CN" altLang="zh-CN" dirty="0"/>
              <a:t>一般是将符合要求的元素取出或进行分组</a:t>
            </a:r>
            <a:r>
              <a:rPr lang="en-US" altLang="zh-CN" dirty="0"/>
              <a:t>,</a:t>
            </a:r>
            <a:r>
              <a:rPr lang="zh-CN" altLang="zh-CN" dirty="0"/>
              <a:t>再对取出的元素或分好的组进行排列</a:t>
            </a:r>
            <a:r>
              <a:rPr lang="en-US" altLang="zh-CN" i="1" dirty="0"/>
              <a:t>.</a:t>
            </a:r>
            <a:endParaRPr lang="zh-CN" altLang="zh-CN" dirty="0"/>
          </a:p>
          <a:p>
            <a:r>
              <a:rPr lang="en-US" altLang="zh-CN" dirty="0"/>
              <a:t>(2)</a:t>
            </a:r>
            <a:r>
              <a:rPr lang="zh-CN" altLang="zh-CN" dirty="0"/>
              <a:t>不同元素的分配问题</a:t>
            </a:r>
            <a:r>
              <a:rPr lang="en-US" altLang="zh-CN" dirty="0"/>
              <a:t>,</a:t>
            </a:r>
            <a:r>
              <a:rPr lang="zh-CN" altLang="zh-CN" dirty="0"/>
              <a:t>往往是先分组再分配</a:t>
            </a:r>
            <a:r>
              <a:rPr lang="en-US" altLang="zh-CN" i="1" dirty="0"/>
              <a:t>.</a:t>
            </a:r>
            <a:r>
              <a:rPr lang="zh-CN" altLang="zh-CN" dirty="0"/>
              <a:t>在分组时</a:t>
            </a:r>
            <a:r>
              <a:rPr lang="en-US" altLang="zh-CN" dirty="0"/>
              <a:t>,</a:t>
            </a:r>
            <a:r>
              <a:rPr lang="zh-CN" altLang="zh-CN" dirty="0"/>
              <a:t>通常有三种类型</a:t>
            </a:r>
            <a:r>
              <a:rPr lang="en-US" altLang="zh-CN" dirty="0"/>
              <a:t>:</a:t>
            </a:r>
            <a:r>
              <a:rPr lang="en-US" altLang="zh-CN" i="1" dirty="0"/>
              <a:t>①</a:t>
            </a:r>
            <a:r>
              <a:rPr lang="zh-CN" altLang="zh-CN" dirty="0"/>
              <a:t>不均匀分组</a:t>
            </a:r>
            <a:r>
              <a:rPr lang="en-US" altLang="zh-CN" dirty="0"/>
              <a:t>;</a:t>
            </a:r>
            <a:r>
              <a:rPr lang="en-US" altLang="zh-CN" i="1" dirty="0"/>
              <a:t>②</a:t>
            </a:r>
            <a:r>
              <a:rPr lang="zh-CN" altLang="zh-CN" dirty="0"/>
              <a:t>均匀分组</a:t>
            </a:r>
            <a:r>
              <a:rPr lang="en-US" altLang="zh-CN" dirty="0"/>
              <a:t>;</a:t>
            </a:r>
            <a:r>
              <a:rPr lang="en-US" altLang="zh-CN" i="1" dirty="0"/>
              <a:t>③</a:t>
            </a:r>
            <a:r>
              <a:rPr lang="zh-CN" altLang="zh-CN" dirty="0"/>
              <a:t>部分均匀分组</a:t>
            </a:r>
            <a:r>
              <a:rPr lang="en-US" altLang="zh-CN" dirty="0"/>
              <a:t>,</a:t>
            </a:r>
            <a:r>
              <a:rPr lang="zh-CN" altLang="zh-CN" dirty="0"/>
              <a:t>注意各种分组类型中</a:t>
            </a:r>
            <a:r>
              <a:rPr lang="en-US" altLang="zh-CN" dirty="0"/>
              <a:t>,</a:t>
            </a:r>
            <a:r>
              <a:rPr lang="zh-CN" altLang="zh-CN" dirty="0"/>
              <a:t>不同分组方法的差异</a:t>
            </a:r>
            <a:r>
              <a:rPr lang="en-US" altLang="zh-CN" i="1" dirty="0"/>
              <a:t>.</a:t>
            </a:r>
            <a:r>
              <a:rPr lang="zh-CN" altLang="zh-CN" dirty="0"/>
              <a:t>其次对于相同元素的</a:t>
            </a:r>
            <a:r>
              <a:rPr lang="en-US" altLang="zh-CN" dirty="0"/>
              <a:t>“</a:t>
            </a:r>
            <a:r>
              <a:rPr lang="zh-CN" altLang="zh-CN" dirty="0"/>
              <a:t>分配</a:t>
            </a:r>
            <a:r>
              <a:rPr lang="en-US" altLang="zh-CN" dirty="0"/>
              <a:t>”</a:t>
            </a:r>
            <a:r>
              <a:rPr lang="zh-CN" altLang="zh-CN" dirty="0"/>
              <a:t>问题</a:t>
            </a:r>
            <a:r>
              <a:rPr lang="en-US" altLang="zh-CN" dirty="0"/>
              <a:t>,</a:t>
            </a:r>
            <a:r>
              <a:rPr lang="zh-CN" altLang="zh-CN" dirty="0"/>
              <a:t>常用的方法是采用</a:t>
            </a:r>
            <a:r>
              <a:rPr lang="en-US" altLang="zh-CN" dirty="0"/>
              <a:t>“</a:t>
            </a:r>
            <a:r>
              <a:rPr lang="zh-CN" altLang="zh-CN" dirty="0"/>
              <a:t>隔板法</a:t>
            </a:r>
            <a:r>
              <a:rPr lang="en-US" altLang="zh-CN" dirty="0"/>
              <a:t>”</a:t>
            </a:r>
            <a:r>
              <a:rPr lang="en-US" altLang="zh-CN" i="1" dirty="0"/>
              <a:t>.</a:t>
            </a:r>
            <a:endParaRPr lang="zh-CN" altLang="zh-CN" dirty="0"/>
          </a:p>
        </p:txBody>
      </p:sp>
    </p:spTree>
  </p:cSld>
  <p:clrMapOvr>
    <a:masterClrMapping/>
  </p:clrMapOvr>
  <p:transition spd="slow" advClick="0" advTm="0">
    <p:wipe dir="r"/>
  </p:transition>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0"/>
                  </p:tgtEl>
                </p:cond>
              </p:nextCondLst>
            </p:seq>
          </p:childTnLst>
        </p:cTn>
      </p:par>
    </p:tnLst>
    <p:bldLst>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5930" name="Object 10"/>
          <p:cNvGraphicFramePr>
            <a:graphicFrameLocks noChangeAspect="1"/>
          </p:cNvGraphicFramePr>
          <p:nvPr/>
        </p:nvGraphicFramePr>
        <p:xfrm>
          <a:off x="177800" y="2787650"/>
          <a:ext cx="8496370" cy="864145"/>
        </p:xfrm>
        <a:graphic>
          <a:graphicData uri="http://schemas.openxmlformats.org/presentationml/2006/ole">
            <mc:AlternateContent xmlns:mc="http://schemas.openxmlformats.org/markup-compatibility/2006">
              <mc:Choice xmlns:v="urn:schemas-microsoft-com:vml" Requires="v">
                <p:oleObj spid="_x0000_s1106074" name="Microsoft Office Word 文档" r:id="rId4" imgW="6353868" imgH="651583" progId="Word.Document.12">
                  <p:embed/>
                </p:oleObj>
              </mc:Choice>
              <mc:Fallback>
                <p:oleObj name="Microsoft Office Word 文档" r:id="rId4" imgW="6353868" imgH="651583" progId="Word.Document.12">
                  <p:embed/>
                  <p:pic>
                    <p:nvPicPr>
                      <p:cNvPr id="0" name="Picture 1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 y="2787650"/>
                        <a:ext cx="8496370" cy="864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5928" name="Object 8"/>
          <p:cNvGraphicFramePr>
            <a:graphicFrameLocks noChangeAspect="1"/>
          </p:cNvGraphicFramePr>
          <p:nvPr/>
        </p:nvGraphicFramePr>
        <p:xfrm>
          <a:off x="177800" y="557213"/>
          <a:ext cx="8096250" cy="858837"/>
        </p:xfrm>
        <a:graphic>
          <a:graphicData uri="http://schemas.openxmlformats.org/presentationml/2006/ole">
            <mc:AlternateContent xmlns:mc="http://schemas.openxmlformats.org/markup-compatibility/2006">
              <mc:Choice xmlns:v="urn:schemas-microsoft-com:vml" Requires="v">
                <p:oleObj spid="_x0000_s1106075" name="Microsoft Office Word 文档" r:id="rId6" imgW="6121660" imgH="651583" progId="Word.Document.12">
                  <p:embed/>
                </p:oleObj>
              </mc:Choice>
              <mc:Fallback>
                <p:oleObj name="Microsoft Office Word 文档" r:id="rId6" imgW="6121660" imgH="651583" progId="Word.Document.12">
                  <p:embed/>
                  <p:pic>
                    <p:nvPicPr>
                      <p:cNvPr id="0" name="Picture 1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00" y="557213"/>
                        <a:ext cx="8096250"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5929" name="Object 9"/>
          <p:cNvGraphicFramePr>
            <a:graphicFrameLocks noChangeAspect="1"/>
          </p:cNvGraphicFramePr>
          <p:nvPr/>
        </p:nvGraphicFramePr>
        <p:xfrm>
          <a:off x="357188" y="1419702"/>
          <a:ext cx="8102974" cy="1371600"/>
        </p:xfrm>
        <a:graphic>
          <a:graphicData uri="http://schemas.openxmlformats.org/presentationml/2006/ole">
            <mc:AlternateContent xmlns:mc="http://schemas.openxmlformats.org/markup-compatibility/2006">
              <mc:Choice xmlns:v="urn:schemas-microsoft-com:vml" Requires="v">
                <p:oleObj spid="_x0000_s1106076" name="Microsoft Office Word 文档" r:id="rId8" imgW="7903364" imgH="1386684" progId="Word.Document.12">
                  <p:embed/>
                </p:oleObj>
              </mc:Choice>
              <mc:Fallback>
                <p:oleObj name="Microsoft Office Word 文档" r:id="rId8" imgW="7903364" imgH="1386684" progId="Word.Document.12">
                  <p:embed/>
                  <p:pic>
                    <p:nvPicPr>
                      <p:cNvPr id="0" name="Picture 1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8" y="1419702"/>
                        <a:ext cx="810297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7847910" y="3435786"/>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53" name="TextBox 52"/>
          <p:cNvSpPr txBox="1"/>
          <p:nvPr/>
        </p:nvSpPr>
        <p:spPr>
          <a:xfrm>
            <a:off x="6372063" y="843678"/>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sp>
        <p:nvSpPr>
          <p:cNvPr id="54" name="TextBox 53"/>
          <p:cNvSpPr txBox="1"/>
          <p:nvPr/>
        </p:nvSpPr>
        <p:spPr>
          <a:xfrm>
            <a:off x="611835" y="3363783"/>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90</a:t>
            </a:r>
            <a:endParaRPr lang="zh-CN" altLang="en-US" sz="2000" dirty="0">
              <a:solidFill>
                <a:srgbClr val="FF0000"/>
              </a:solidFill>
              <a:latin typeface="黑体" panose="02010609060101010101" charset="-122"/>
              <a:ea typeface="黑体" panose="02010609060101010101" charset="-122"/>
            </a:endParaRPr>
          </a:p>
        </p:txBody>
      </p:sp>
      <p:graphicFrame>
        <p:nvGraphicFramePr>
          <p:cNvPr id="1105931" name="Object 11"/>
          <p:cNvGraphicFramePr>
            <a:graphicFrameLocks noChangeAspect="1"/>
          </p:cNvGraphicFramePr>
          <p:nvPr/>
        </p:nvGraphicFramePr>
        <p:xfrm>
          <a:off x="179817" y="3723798"/>
          <a:ext cx="7632318" cy="987689"/>
        </p:xfrm>
        <a:graphic>
          <a:graphicData uri="http://schemas.openxmlformats.org/presentationml/2006/ole">
            <mc:AlternateContent xmlns:mc="http://schemas.openxmlformats.org/markup-compatibility/2006">
              <mc:Choice xmlns:v="urn:schemas-microsoft-com:vml" Requires="v">
                <p:oleObj spid="_x0000_s1106077" name="Microsoft Office Word 文档" r:id="rId10" imgW="6121660" imgH="792339" progId="Word.Document.12">
                  <p:embed/>
                </p:oleObj>
              </mc:Choice>
              <mc:Fallback>
                <p:oleObj name="Microsoft Office Word 文档" r:id="rId10" imgW="6121660" imgH="792339" progId="Word.Document.12">
                  <p:embed/>
                  <p:pic>
                    <p:nvPicPr>
                      <p:cNvPr id="0" name="Picture 1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817" y="3723798"/>
                        <a:ext cx="7632318" cy="987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15" restart="whenNotActive" fill="hold" evtFilter="cancelBubble" nodeType="interactiveSeq">
                <p:stCondLst>
                  <p:cond evt="onClick" delay="0">
                    <p:tgtEl>
                      <p:spTgt spid="63"/>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05929"/>
                                        </p:tgtEl>
                                        <p:attrNameLst>
                                          <p:attrName>style.visibility</p:attrName>
                                        </p:attrNameLst>
                                      </p:cBhvr>
                                      <p:to>
                                        <p:strVal val="visible"/>
                                      </p:to>
                                    </p:set>
                                    <p:anim calcmode="lin" valueType="num">
                                      <p:cBhvr additive="base">
                                        <p:cTn id="20" dur="500" fill="hold"/>
                                        <p:tgtEl>
                                          <p:spTgt spid="1105929"/>
                                        </p:tgtEl>
                                        <p:attrNameLst>
                                          <p:attrName>ppt_x</p:attrName>
                                        </p:attrNameLst>
                                      </p:cBhvr>
                                      <p:tavLst>
                                        <p:tav tm="0">
                                          <p:val>
                                            <p:strVal val="#ppt_x"/>
                                          </p:val>
                                        </p:tav>
                                        <p:tav tm="100000">
                                          <p:val>
                                            <p:strVal val="#ppt_x"/>
                                          </p:val>
                                        </p:tav>
                                      </p:tavLst>
                                    </p:anim>
                                    <p:anim calcmode="lin" valueType="num">
                                      <p:cBhvr additive="base">
                                        <p:cTn id="21" dur="500" fill="hold"/>
                                        <p:tgtEl>
                                          <p:spTgt spid="110592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05931"/>
                                        </p:tgtEl>
                                        <p:attrNameLst>
                                          <p:attrName>style.visibility</p:attrName>
                                        </p:attrNameLst>
                                      </p:cBhvr>
                                      <p:to>
                                        <p:strVal val="visible"/>
                                      </p:to>
                                    </p:set>
                                    <p:anim calcmode="lin" valueType="num">
                                      <p:cBhvr additive="base">
                                        <p:cTn id="26" dur="500" fill="hold"/>
                                        <p:tgtEl>
                                          <p:spTgt spid="1105931"/>
                                        </p:tgtEl>
                                        <p:attrNameLst>
                                          <p:attrName>ppt_x</p:attrName>
                                        </p:attrNameLst>
                                      </p:cBhvr>
                                      <p:tavLst>
                                        <p:tav tm="0">
                                          <p:val>
                                            <p:strVal val="#ppt_x"/>
                                          </p:val>
                                        </p:tav>
                                        <p:tav tm="100000">
                                          <p:val>
                                            <p:strVal val="#ppt_x"/>
                                          </p:val>
                                        </p:tav>
                                      </p:tavLst>
                                    </p:anim>
                                    <p:anim calcmode="lin" valueType="num">
                                      <p:cBhvr additive="base">
                                        <p:cTn id="27" dur="500" fill="hold"/>
                                        <p:tgtEl>
                                          <p:spTgt spid="11059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3"/>
                  </p:tgtEl>
                </p:cond>
              </p:nextCondLst>
            </p:seq>
          </p:childTnLst>
        </p:cTn>
      </p:par>
    </p:tnLst>
    <p:bldLst>
      <p:bldP spid="53" grpId="0"/>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5137" name="Object 1"/>
          <p:cNvGraphicFramePr>
            <a:graphicFrameLocks noChangeAspect="1"/>
          </p:cNvGraphicFramePr>
          <p:nvPr/>
        </p:nvGraphicFramePr>
        <p:xfrm>
          <a:off x="111125" y="1995488"/>
          <a:ext cx="8899060" cy="1728310"/>
        </p:xfrm>
        <a:graphic>
          <a:graphicData uri="http://schemas.openxmlformats.org/presentationml/2006/ole">
            <mc:AlternateContent xmlns:mc="http://schemas.openxmlformats.org/markup-compatibility/2006">
              <mc:Choice xmlns:v="urn:schemas-microsoft-com:vml" Requires="v">
                <p:oleObj spid="_x0000_s1115211" name="Microsoft Office Word 文档" r:id="rId4" imgW="6121660" imgH="1189049" progId="Word.Document.12">
                  <p:embed/>
                </p:oleObj>
              </mc:Choice>
              <mc:Fallback>
                <p:oleObj name="Microsoft Office Word 文档" r:id="rId4" imgW="6121660" imgH="1189049" progId="Word.Document.12">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5" y="1995488"/>
                        <a:ext cx="8899060" cy="172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4</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4524" cy="388"/>
                </a:xfrm>
                <a:prstGeom prst="rect">
                  <a:avLst/>
                </a:prstGeom>
                <a:noFill/>
              </p:spPr>
              <p:txBody>
                <a:bodyPr wrap="none" lIns="0" tIns="0" rIns="0" bIns="0" rtlCol="0">
                  <a:spAutoFit/>
                </a:bodyPr>
                <a:lstStyle/>
                <a:p>
                  <a:r>
                    <a:rPr lang="zh-CN" altLang="zh-CN" sz="1600" i="1" dirty="0"/>
                    <a:t>　</a:t>
                  </a:r>
                  <a:r>
                    <a:rPr lang="zh-CN" altLang="zh-CN" sz="1600" dirty="0">
                      <a:latin typeface="黑体" panose="02010609060101010101" charset="-122"/>
                      <a:ea typeface="黑体" panose="02010609060101010101" charset="-122"/>
                    </a:rPr>
                    <a:t>展开式中的特定项或项的系数</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6" action="ppaction://hlinksldjump"/>
          </p:cNvPr>
          <p:cNvSpPr/>
          <p:nvPr/>
        </p:nvSpPr>
        <p:spPr>
          <a:xfrm>
            <a:off x="8028144"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6732090" y="408381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sp>
        <p:nvSpPr>
          <p:cNvPr id="51" name="TextBox 50"/>
          <p:cNvSpPr txBox="1"/>
          <p:nvPr/>
        </p:nvSpPr>
        <p:spPr>
          <a:xfrm>
            <a:off x="4139970" y="2139732"/>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graphicFrame>
        <p:nvGraphicFramePr>
          <p:cNvPr id="54" name="对象 53"/>
          <p:cNvGraphicFramePr>
            <a:graphicFrameLocks noChangeAspect="1"/>
          </p:cNvGraphicFramePr>
          <p:nvPr/>
        </p:nvGraphicFramePr>
        <p:xfrm>
          <a:off x="8100147" y="2787759"/>
          <a:ext cx="432018" cy="744031"/>
        </p:xfrm>
        <a:graphic>
          <a:graphicData uri="http://schemas.openxmlformats.org/presentationml/2006/ole">
            <mc:AlternateContent xmlns:mc="http://schemas.openxmlformats.org/markup-compatibility/2006">
              <mc:Choice xmlns:v="urn:schemas-microsoft-com:vml" Requires="v">
                <p:oleObj spid="_x0000_s1115212" name="Equation" r:id="rId7" imgW="228501" imgH="393529" progId="">
                  <p:embed/>
                </p:oleObj>
              </mc:Choice>
              <mc:Fallback>
                <p:oleObj name="Equation" r:id="rId7" imgW="228501" imgH="393529" progId="">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0147" y="2787759"/>
                        <a:ext cx="432018" cy="7440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02851" name="Object 3"/>
          <p:cNvGraphicFramePr>
            <a:graphicFrameLocks noChangeAspect="1"/>
          </p:cNvGraphicFramePr>
          <p:nvPr/>
        </p:nvGraphicFramePr>
        <p:xfrm>
          <a:off x="0" y="200025"/>
          <a:ext cx="8875713" cy="2297113"/>
        </p:xfrm>
        <a:graphic>
          <a:graphicData uri="http://schemas.openxmlformats.org/presentationml/2006/ole">
            <mc:AlternateContent xmlns:mc="http://schemas.openxmlformats.org/markup-compatibility/2006">
              <mc:Choice xmlns:v="urn:schemas-microsoft-com:vml" Requires="v">
                <p:oleObj spid="_x0000_s1102889" name="Microsoft Office Word 文档" r:id="rId4" imgW="6121660" imgH="1585038" progId="Word.Document.12">
                  <p:embed/>
                </p:oleObj>
              </mc:Choice>
              <mc:Fallback>
                <p:oleObj name="Microsoft Office Word 文档" r:id="rId4" imgW="6121660" imgH="1585038" progId="Word.Document.12">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025"/>
                        <a:ext cx="8875713"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 212"/>
          <p:cNvSpPr/>
          <p:nvPr/>
        </p:nvSpPr>
        <p:spPr>
          <a:xfrm>
            <a:off x="786595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9" name="矩形 8"/>
          <p:cNvSpPr/>
          <p:nvPr/>
        </p:nvSpPr>
        <p:spPr>
          <a:xfrm>
            <a:off x="251820" y="2715756"/>
            <a:ext cx="7344307" cy="1754326"/>
          </a:xfrm>
          <a:prstGeom prst="rect">
            <a:avLst/>
          </a:prstGeom>
          <a:solidFill>
            <a:schemeClr val="accent5">
              <a:lumMod val="60000"/>
              <a:lumOff val="40000"/>
            </a:schemeClr>
          </a:solidFill>
        </p:spPr>
        <p:txBody>
          <a:bodyPr wrap="square">
            <a:spAutoFit/>
          </a:bodyPr>
          <a:lstStyle/>
          <a:p>
            <a:r>
              <a:rPr lang="zh-CN" altLang="zh-CN" i="1" dirty="0"/>
              <a:t>　</a:t>
            </a:r>
            <a:r>
              <a:rPr lang="en-US" altLang="zh-CN" dirty="0"/>
              <a:t>(1)</a:t>
            </a:r>
            <a:r>
              <a:rPr lang="zh-CN" altLang="zh-CN" dirty="0"/>
              <a:t>二项式定理的核心是通项公式</a:t>
            </a:r>
            <a:r>
              <a:rPr lang="en-US" altLang="zh-CN" dirty="0"/>
              <a:t>,</a:t>
            </a:r>
            <a:r>
              <a:rPr lang="zh-CN" altLang="zh-CN" dirty="0"/>
              <a:t>求解此类问题可以分两步完成</a:t>
            </a:r>
            <a:r>
              <a:rPr lang="en-US" altLang="zh-CN" dirty="0"/>
              <a:t>:</a:t>
            </a:r>
            <a:r>
              <a:rPr lang="zh-CN" altLang="zh-CN" dirty="0"/>
              <a:t>第一步</a:t>
            </a:r>
            <a:r>
              <a:rPr lang="en-US" altLang="zh-CN" dirty="0"/>
              <a:t>,</a:t>
            </a:r>
            <a:r>
              <a:rPr lang="zh-CN" altLang="zh-CN" dirty="0"/>
              <a:t>根据所给出的条件</a:t>
            </a:r>
            <a:r>
              <a:rPr lang="en-US" altLang="zh-CN" dirty="0"/>
              <a:t>(</a:t>
            </a:r>
            <a:r>
              <a:rPr lang="zh-CN" altLang="zh-CN" dirty="0"/>
              <a:t>特定项</a:t>
            </a:r>
            <a:r>
              <a:rPr lang="en-US" altLang="zh-CN" dirty="0"/>
              <a:t>)</a:t>
            </a:r>
            <a:r>
              <a:rPr lang="zh-CN" altLang="zh-CN" dirty="0"/>
              <a:t>和通项公式</a:t>
            </a:r>
            <a:r>
              <a:rPr lang="en-US" altLang="zh-CN" dirty="0"/>
              <a:t>,</a:t>
            </a:r>
            <a:r>
              <a:rPr lang="zh-CN" altLang="zh-CN" dirty="0"/>
              <a:t>建立方程来确定指数</a:t>
            </a:r>
            <a:r>
              <a:rPr lang="en-US" altLang="zh-CN" dirty="0"/>
              <a:t>(</a:t>
            </a:r>
            <a:r>
              <a:rPr lang="zh-CN" altLang="zh-CN" dirty="0"/>
              <a:t>求解时要注意二项式系数中</a:t>
            </a:r>
            <a:r>
              <a:rPr lang="en-US" altLang="zh-CN" i="1" dirty="0"/>
              <a:t>n</a:t>
            </a:r>
            <a:r>
              <a:rPr lang="zh-CN" altLang="zh-CN" dirty="0"/>
              <a:t>和</a:t>
            </a:r>
            <a:r>
              <a:rPr lang="en-US" altLang="zh-CN" i="1" dirty="0"/>
              <a:t>r</a:t>
            </a:r>
            <a:r>
              <a:rPr lang="zh-CN" altLang="zh-CN" dirty="0"/>
              <a:t>的隐含条件</a:t>
            </a:r>
            <a:r>
              <a:rPr lang="en-US" altLang="zh-CN" dirty="0"/>
              <a:t>,</a:t>
            </a:r>
            <a:r>
              <a:rPr lang="zh-CN" altLang="zh-CN" dirty="0"/>
              <a:t>即</a:t>
            </a:r>
            <a:r>
              <a:rPr lang="en-US" altLang="zh-CN" i="1" dirty="0"/>
              <a:t>n</a:t>
            </a:r>
            <a:r>
              <a:rPr lang="en-US" altLang="zh-CN" dirty="0"/>
              <a:t>,</a:t>
            </a:r>
            <a:r>
              <a:rPr lang="en-US" altLang="zh-CN" i="1" dirty="0"/>
              <a:t>r</a:t>
            </a:r>
            <a:r>
              <a:rPr lang="zh-CN" altLang="zh-CN" dirty="0"/>
              <a:t>均为非负整数</a:t>
            </a:r>
            <a:r>
              <a:rPr lang="en-US" altLang="zh-CN" dirty="0"/>
              <a:t>,</a:t>
            </a:r>
            <a:r>
              <a:rPr lang="zh-CN" altLang="zh-CN" dirty="0"/>
              <a:t>且</a:t>
            </a:r>
            <a:r>
              <a:rPr lang="en-US" altLang="zh-CN" i="1" dirty="0"/>
              <a:t>n</a:t>
            </a:r>
            <a:r>
              <a:rPr lang="en-US" altLang="zh-CN" dirty="0"/>
              <a:t>≥</a:t>
            </a:r>
            <a:r>
              <a:rPr lang="en-US" altLang="zh-CN" i="1" dirty="0"/>
              <a:t>r</a:t>
            </a:r>
            <a:r>
              <a:rPr lang="en-US" altLang="zh-CN" dirty="0"/>
              <a:t>,</a:t>
            </a:r>
            <a:r>
              <a:rPr lang="zh-CN" altLang="zh-CN" dirty="0"/>
              <a:t>如常数项指数为零、有理项指数为整数等</a:t>
            </a:r>
            <a:r>
              <a:rPr lang="en-US" altLang="zh-CN" dirty="0"/>
              <a:t>);</a:t>
            </a:r>
            <a:r>
              <a:rPr lang="zh-CN" altLang="zh-CN" dirty="0"/>
              <a:t>第二步</a:t>
            </a:r>
            <a:r>
              <a:rPr lang="en-US" altLang="zh-CN" dirty="0"/>
              <a:t>,</a:t>
            </a:r>
            <a:r>
              <a:rPr lang="zh-CN" altLang="zh-CN" dirty="0"/>
              <a:t>根据所求的指数</a:t>
            </a:r>
            <a:r>
              <a:rPr lang="en-US" altLang="zh-CN" dirty="0"/>
              <a:t>,</a:t>
            </a:r>
            <a:r>
              <a:rPr lang="zh-CN" altLang="zh-CN" dirty="0"/>
              <a:t>再求所求的项</a:t>
            </a:r>
            <a:r>
              <a:rPr lang="en-US" altLang="zh-CN" i="1" dirty="0"/>
              <a:t>.</a:t>
            </a:r>
            <a:endParaRPr lang="zh-CN" altLang="zh-CN" dirty="0"/>
          </a:p>
          <a:p>
            <a:r>
              <a:rPr lang="en-US" altLang="zh-CN" dirty="0"/>
              <a:t>(2)</a:t>
            </a:r>
            <a:r>
              <a:rPr lang="zh-CN" altLang="zh-CN" dirty="0"/>
              <a:t>求两个多项式的积的特定项</a:t>
            </a:r>
            <a:r>
              <a:rPr lang="en-US" altLang="zh-CN" dirty="0"/>
              <a:t>,</a:t>
            </a:r>
            <a:r>
              <a:rPr lang="zh-CN" altLang="zh-CN" dirty="0"/>
              <a:t>可先化简或利用分类加法计数原理讨论求解</a:t>
            </a:r>
            <a:r>
              <a:rPr lang="en-US" altLang="zh-CN" i="1" dirty="0"/>
              <a:t>.</a:t>
            </a:r>
            <a:endParaRPr lang="zh-CN" altLang="zh-CN" dirty="0"/>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8"/>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3878" name="Object 6"/>
          <p:cNvGraphicFramePr>
            <a:graphicFrameLocks noChangeAspect="1"/>
          </p:cNvGraphicFramePr>
          <p:nvPr/>
        </p:nvGraphicFramePr>
        <p:xfrm>
          <a:off x="257174" y="557213"/>
          <a:ext cx="7197921" cy="790486"/>
        </p:xfrm>
        <a:graphic>
          <a:graphicData uri="http://schemas.openxmlformats.org/presentationml/2006/ole">
            <mc:AlternateContent xmlns:mc="http://schemas.openxmlformats.org/markup-compatibility/2006">
              <mc:Choice xmlns:v="urn:schemas-microsoft-com:vml" Requires="v">
                <p:oleObj spid="_x0000_s1104024" name="Microsoft Office Word 文档" r:id="rId4" imgW="3563906" imgH="396374" progId="Word.Document.12">
                  <p:embed/>
                </p:oleObj>
              </mc:Choice>
              <mc:Fallback>
                <p:oleObj name="Microsoft Office Word 文档" r:id="rId4" imgW="3563906" imgH="396374" progId="Word.Document.12">
                  <p:embed/>
                  <p:pic>
                    <p:nvPicPr>
                      <p:cNvPr id="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4" y="557213"/>
                        <a:ext cx="7197921" cy="79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3879" name="Object 7"/>
          <p:cNvGraphicFramePr>
            <a:graphicFrameLocks noChangeAspect="1"/>
          </p:cNvGraphicFramePr>
          <p:nvPr/>
        </p:nvGraphicFramePr>
        <p:xfrm>
          <a:off x="179817" y="2427744"/>
          <a:ext cx="8530665" cy="715267"/>
        </p:xfrm>
        <a:graphic>
          <a:graphicData uri="http://schemas.openxmlformats.org/presentationml/2006/ole">
            <mc:AlternateContent xmlns:mc="http://schemas.openxmlformats.org/markup-compatibility/2006">
              <mc:Choice xmlns:v="urn:schemas-microsoft-com:vml" Requires="v">
                <p:oleObj spid="_x0000_s1104025" name="Microsoft Office Word 文档" r:id="rId6" imgW="4645427" imgH="396374" progId="Word.Document.12">
                  <p:embed/>
                </p:oleObj>
              </mc:Choice>
              <mc:Fallback>
                <p:oleObj name="Microsoft Office Word 文档" r:id="rId6" imgW="4645427" imgH="396374" progId="Word.Document.12">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17" y="2427744"/>
                        <a:ext cx="8530665" cy="71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p:cNvSpPr/>
          <p:nvPr/>
        </p:nvSpPr>
        <p:spPr>
          <a:xfrm>
            <a:off x="8028144"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7812135" y="329178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53" name="TextBox 52"/>
          <p:cNvSpPr txBox="1"/>
          <p:nvPr/>
        </p:nvSpPr>
        <p:spPr>
          <a:xfrm>
            <a:off x="6372075" y="771675"/>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54" name="TextBox 53"/>
          <p:cNvSpPr txBox="1"/>
          <p:nvPr/>
        </p:nvSpPr>
        <p:spPr>
          <a:xfrm>
            <a:off x="6444078" y="2715756"/>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D</a:t>
            </a:r>
            <a:endParaRPr lang="zh-CN" altLang="en-US" sz="2000" dirty="0">
              <a:solidFill>
                <a:srgbClr val="FF0000"/>
              </a:solidFill>
              <a:latin typeface="黑体" panose="02010609060101010101" charset="-122"/>
              <a:ea typeface="黑体" panose="02010609060101010101" charset="-122"/>
            </a:endParaRPr>
          </a:p>
        </p:txBody>
      </p:sp>
      <p:graphicFrame>
        <p:nvGraphicFramePr>
          <p:cNvPr id="1103880" name="Object 8"/>
          <p:cNvGraphicFramePr>
            <a:graphicFrameLocks noChangeAspect="1"/>
          </p:cNvGraphicFramePr>
          <p:nvPr/>
        </p:nvGraphicFramePr>
        <p:xfrm>
          <a:off x="251819" y="1203692"/>
          <a:ext cx="7380391" cy="1296055"/>
        </p:xfrm>
        <a:graphic>
          <a:graphicData uri="http://schemas.openxmlformats.org/presentationml/2006/ole">
            <mc:AlternateContent xmlns:mc="http://schemas.openxmlformats.org/markup-compatibility/2006">
              <mc:Choice xmlns:v="urn:schemas-microsoft-com:vml" Requires="v">
                <p:oleObj spid="_x0000_s1104026" name="Microsoft Office Word 文档" r:id="rId8" imgW="4444532" imgH="792388" progId="Word.Document.12">
                  <p:embed/>
                </p:oleObj>
              </mc:Choice>
              <mc:Fallback>
                <p:oleObj name="Microsoft Office Word 文档" r:id="rId8" imgW="4444532" imgH="792388" progId="Word.Document.12">
                  <p:embed/>
                  <p:pic>
                    <p:nvPicPr>
                      <p:cNvPr id="0" name="Picture 1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819" y="1203692"/>
                        <a:ext cx="7380391" cy="129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3881" name="Object 9"/>
          <p:cNvGraphicFramePr>
            <a:graphicFrameLocks noChangeAspect="1"/>
          </p:cNvGraphicFramePr>
          <p:nvPr/>
        </p:nvGraphicFramePr>
        <p:xfrm>
          <a:off x="179817" y="3003768"/>
          <a:ext cx="7498053" cy="1512063"/>
        </p:xfrm>
        <a:graphic>
          <a:graphicData uri="http://schemas.openxmlformats.org/presentationml/2006/ole">
            <mc:AlternateContent xmlns:mc="http://schemas.openxmlformats.org/markup-compatibility/2006">
              <mc:Choice xmlns:v="urn:schemas-microsoft-com:vml" Requires="v">
                <p:oleObj spid="_x0000_s1104027" name="Microsoft Office Word 文档" r:id="rId10" imgW="4466853" imgH="900032" progId="Word.Document.12">
                  <p:embed/>
                </p:oleObj>
              </mc:Choice>
              <mc:Fallback>
                <p:oleObj name="Microsoft Office Word 文档" r:id="rId10" imgW="4466853" imgH="900032" progId="Word.Document.12">
                  <p:embed/>
                  <p:pic>
                    <p:nvPicPr>
                      <p:cNvPr id="0" name="Picture 1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817" y="3003768"/>
                        <a:ext cx="7498053" cy="151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15" restart="whenNotActive" fill="hold" evtFilter="cancelBubble" nodeType="interactiveSeq">
                <p:stCondLst>
                  <p:cond evt="onClick" delay="0">
                    <p:tgtEl>
                      <p:spTgt spid="63"/>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03880"/>
                                        </p:tgtEl>
                                        <p:attrNameLst>
                                          <p:attrName>style.visibility</p:attrName>
                                        </p:attrNameLst>
                                      </p:cBhvr>
                                      <p:to>
                                        <p:strVal val="visible"/>
                                      </p:to>
                                    </p:set>
                                    <p:anim calcmode="lin" valueType="num">
                                      <p:cBhvr additive="base">
                                        <p:cTn id="20" dur="500" fill="hold"/>
                                        <p:tgtEl>
                                          <p:spTgt spid="1103880"/>
                                        </p:tgtEl>
                                        <p:attrNameLst>
                                          <p:attrName>ppt_x</p:attrName>
                                        </p:attrNameLst>
                                      </p:cBhvr>
                                      <p:tavLst>
                                        <p:tav tm="0">
                                          <p:val>
                                            <p:strVal val="#ppt_x"/>
                                          </p:val>
                                        </p:tav>
                                        <p:tav tm="100000">
                                          <p:val>
                                            <p:strVal val="#ppt_x"/>
                                          </p:val>
                                        </p:tav>
                                      </p:tavLst>
                                    </p:anim>
                                    <p:anim calcmode="lin" valueType="num">
                                      <p:cBhvr additive="base">
                                        <p:cTn id="21" dur="500" fill="hold"/>
                                        <p:tgtEl>
                                          <p:spTgt spid="110388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03881"/>
                                        </p:tgtEl>
                                        <p:attrNameLst>
                                          <p:attrName>style.visibility</p:attrName>
                                        </p:attrNameLst>
                                      </p:cBhvr>
                                      <p:to>
                                        <p:strVal val="visible"/>
                                      </p:to>
                                    </p:set>
                                    <p:anim calcmode="lin" valueType="num">
                                      <p:cBhvr additive="base">
                                        <p:cTn id="26" dur="500" fill="hold"/>
                                        <p:tgtEl>
                                          <p:spTgt spid="1103881"/>
                                        </p:tgtEl>
                                        <p:attrNameLst>
                                          <p:attrName>ppt_x</p:attrName>
                                        </p:attrNameLst>
                                      </p:cBhvr>
                                      <p:tavLst>
                                        <p:tav tm="0">
                                          <p:val>
                                            <p:strVal val="#ppt_x"/>
                                          </p:val>
                                        </p:tav>
                                        <p:tav tm="100000">
                                          <p:val>
                                            <p:strVal val="#ppt_x"/>
                                          </p:val>
                                        </p:tav>
                                      </p:tavLst>
                                    </p:anim>
                                    <p:anim calcmode="lin" valueType="num">
                                      <p:cBhvr additive="base">
                                        <p:cTn id="27" dur="500" fill="hold"/>
                                        <p:tgtEl>
                                          <p:spTgt spid="110388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3"/>
                  </p:tgtEl>
                </p:cond>
              </p:nextCondLst>
            </p:seq>
          </p:childTnLst>
        </p:cTn>
      </p:par>
    </p:tnLst>
    <p:bldLst>
      <p:bldP spid="53" grpId="0"/>
      <p:bldP spid="5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7187" name="Object 3"/>
          <p:cNvGraphicFramePr>
            <a:graphicFrameLocks noChangeAspect="1"/>
          </p:cNvGraphicFramePr>
          <p:nvPr>
            <p:extLst>
              <p:ext uri="{D42A27DB-BD31-4B8C-83A1-F6EECF244321}">
                <p14:modId xmlns:p14="http://schemas.microsoft.com/office/powerpoint/2010/main" val="2958548059"/>
              </p:ext>
            </p:extLst>
          </p:nvPr>
        </p:nvGraphicFramePr>
        <p:xfrm>
          <a:off x="117743" y="1555025"/>
          <a:ext cx="10213975" cy="4154488"/>
        </p:xfrm>
        <a:graphic>
          <a:graphicData uri="http://schemas.openxmlformats.org/presentationml/2006/ole">
            <mc:AlternateContent xmlns:mc="http://schemas.openxmlformats.org/markup-compatibility/2006">
              <mc:Choice xmlns:v="urn:schemas-microsoft-com:vml" Requires="v">
                <p:oleObj spid="_x0000_s1117226" name="文档" r:id="rId4" imgW="6259391" imgH="2553019" progId="Word.Document.12">
                  <p:embed/>
                </p:oleObj>
              </mc:Choice>
              <mc:Fallback>
                <p:oleObj name="文档" r:id="rId4" imgW="6259391" imgH="2553019" progId="Word.Document.12">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43" y="1555025"/>
                        <a:ext cx="10213975"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26"/>
          <p:cNvGrpSpPr/>
          <p:nvPr/>
        </p:nvGrpSpPr>
        <p:grpSpPr>
          <a:xfrm>
            <a:off x="107814" y="555905"/>
            <a:ext cx="8587105" cy="1141063"/>
            <a:chOff x="156210" y="255572"/>
            <a:chExt cx="8587105" cy="1454106"/>
          </a:xfrm>
        </p:grpSpPr>
        <p:grpSp>
          <p:nvGrpSpPr>
            <p:cNvPr id="3" name="组合 2"/>
            <p:cNvGrpSpPr/>
            <p:nvPr/>
          </p:nvGrpSpPr>
          <p:grpSpPr>
            <a:xfrm>
              <a:off x="3612381" y="255572"/>
              <a:ext cx="1800233" cy="1454106"/>
              <a:chOff x="8330" y="662"/>
              <a:chExt cx="2790" cy="2389"/>
            </a:xfrm>
          </p:grpSpPr>
          <p:sp>
            <p:nvSpPr>
              <p:cNvPr id="4" name="TextBox 22"/>
              <p:cNvSpPr txBox="1"/>
              <p:nvPr/>
            </p:nvSpPr>
            <p:spPr>
              <a:xfrm>
                <a:off x="8330" y="662"/>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J</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5" name="TextBox 23"/>
              <p:cNvSpPr txBox="1"/>
              <p:nvPr/>
            </p:nvSpPr>
            <p:spPr>
              <a:xfrm>
                <a:off x="9669" y="812"/>
                <a:ext cx="1296" cy="1740"/>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基础检测</a:t>
                </a:r>
              </a:p>
            </p:txBody>
          </p:sp>
          <p:sp>
            <p:nvSpPr>
              <p:cNvPr id="6" name="TextBox 24"/>
              <p:cNvSpPr txBox="1"/>
              <p:nvPr/>
            </p:nvSpPr>
            <p:spPr>
              <a:xfrm>
                <a:off x="8553" y="2471"/>
                <a:ext cx="2567" cy="580"/>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200" dirty="0">
                    <a:solidFill>
                      <a:schemeClr val="bg1"/>
                    </a:solidFill>
                  </a:rPr>
                  <a:t>JICHU    JIANCE</a:t>
                </a:r>
                <a:endParaRPr lang="zh-CN" altLang="en-US" sz="1200" dirty="0">
                  <a:solidFill>
                    <a:schemeClr val="bg1"/>
                  </a:solidFill>
                </a:endParaRPr>
              </a:p>
            </p:txBody>
          </p:sp>
        </p:grpSp>
        <p:grpSp>
          <p:nvGrpSpPr>
            <p:cNvPr id="23" name="组合 25"/>
            <p:cNvGrpSpPr/>
            <p:nvPr/>
          </p:nvGrpSpPr>
          <p:grpSpPr>
            <a:xfrm>
              <a:off x="156210" y="1290955"/>
              <a:ext cx="2734945" cy="88265"/>
              <a:chOff x="421" y="1768"/>
              <a:chExt cx="4307" cy="139"/>
            </a:xfrm>
          </p:grpSpPr>
          <p:sp>
            <p:nvSpPr>
              <p:cNvPr id="10"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1"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7"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24" name="组合 1"/>
            <p:cNvGrpSpPr/>
            <p:nvPr/>
          </p:nvGrpSpPr>
          <p:grpSpPr>
            <a:xfrm>
              <a:off x="6009005" y="1278890"/>
              <a:ext cx="2734310" cy="87630"/>
              <a:chOff x="421" y="1768"/>
              <a:chExt cx="4306" cy="138"/>
            </a:xfrm>
          </p:grpSpPr>
          <p:sp>
            <p:nvSpPr>
              <p:cNvPr id="8"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9"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2"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8"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9"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0"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1"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2"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8" name="文本框 1"/>
          <p:cNvSpPr txBox="1"/>
          <p:nvPr/>
        </p:nvSpPr>
        <p:spPr>
          <a:xfrm>
            <a:off x="683838" y="0"/>
            <a:ext cx="7272399" cy="738664"/>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3200" b="1" dirty="0">
                <a:solidFill>
                  <a:schemeClr val="tx1">
                    <a:lumMod val="85000"/>
                    <a:lumOff val="15000"/>
                  </a:schemeClr>
                </a:solidFill>
                <a:latin typeface="黑体" panose="02010609060101010101" charset="-122"/>
                <a:ea typeface="黑体" panose="02010609060101010101" charset="-122"/>
              </a:rPr>
              <a:t>微专题  </a:t>
            </a:r>
            <a:r>
              <a:rPr lang="en-US" altLang="zh-CN" sz="3600" b="1" i="1" dirty="0">
                <a:solidFill>
                  <a:schemeClr val="tx1">
                    <a:lumMod val="85000"/>
                    <a:lumOff val="15000"/>
                  </a:schemeClr>
                </a:solidFill>
                <a:latin typeface="+mj-ea"/>
                <a:ea typeface="+mj-ea"/>
                <a:cs typeface="Times New Roman" panose="02020603050405020304" pitchFamily="18" charset="0"/>
              </a:rPr>
              <a:t>13</a:t>
            </a:r>
            <a:r>
              <a:rPr lang="en-US" altLang="zh-CN" sz="4800" b="1" dirty="0">
                <a:solidFill>
                  <a:schemeClr val="tx1">
                    <a:lumMod val="85000"/>
                    <a:lumOff val="15000"/>
                  </a:schemeClr>
                </a:solidFill>
                <a:latin typeface="+mj-ea"/>
                <a:ea typeface="+mj-ea"/>
              </a:rPr>
              <a:t> </a:t>
            </a:r>
            <a:r>
              <a:rPr lang="en-US" altLang="zh-CN" sz="4800" b="1" i="1" dirty="0">
                <a:solidFill>
                  <a:schemeClr val="tx1">
                    <a:lumMod val="85000"/>
                    <a:lumOff val="15000"/>
                  </a:schemeClr>
                </a:solidFill>
                <a:latin typeface="+mj-ea"/>
                <a:ea typeface="+mj-ea"/>
              </a:rPr>
              <a:t> </a:t>
            </a:r>
            <a:r>
              <a:rPr lang="zh-CN" altLang="en-US" sz="3200" b="1" dirty="0">
                <a:solidFill>
                  <a:schemeClr val="tx1">
                    <a:lumMod val="85000"/>
                    <a:lumOff val="15000"/>
                  </a:schemeClr>
                </a:solidFill>
                <a:latin typeface="+mj-ea"/>
                <a:ea typeface="+mj-ea"/>
              </a:rPr>
              <a:t>概率</a:t>
            </a:r>
            <a:endParaRPr lang="zh-CN" altLang="zh-CN" sz="3200" b="1" dirty="0">
              <a:solidFill>
                <a:schemeClr val="tx1">
                  <a:lumMod val="85000"/>
                  <a:lumOff val="15000"/>
                </a:schemeClr>
              </a:solidFill>
              <a:latin typeface="黑体" panose="02010609060101010101" charset="-122"/>
              <a:ea typeface="黑体" panose="02010609060101010101" charset="-122"/>
            </a:endParaRPr>
          </a:p>
        </p:txBody>
      </p:sp>
      <p:sp>
        <p:nvSpPr>
          <p:cNvPr id="31" name=" 212"/>
          <p:cNvSpPr/>
          <p:nvPr/>
        </p:nvSpPr>
        <p:spPr>
          <a:xfrm>
            <a:off x="6848416" y="4139566"/>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6" action="ppaction://hlinksldjump"/>
          </p:cNvPr>
          <p:cNvSpPr/>
          <p:nvPr/>
        </p:nvSpPr>
        <p:spPr>
          <a:xfrm>
            <a:off x="8095136" y="4256543"/>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4" name="TextBox 33"/>
          <p:cNvSpPr txBox="1"/>
          <p:nvPr/>
        </p:nvSpPr>
        <p:spPr>
          <a:xfrm>
            <a:off x="3419940" y="1995726"/>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A</a:t>
            </a:r>
            <a:endParaRPr lang="zh-CN" altLang="en-US" sz="2000" dirty="0">
              <a:solidFill>
                <a:srgbClr val="FF0000"/>
              </a:solidFill>
              <a:latin typeface="黑体" panose="02010609060101010101" charset="-122"/>
              <a:ea typeface="黑体" panose="02010609060101010101" charset="-122"/>
            </a:endParaRPr>
          </a:p>
        </p:txBody>
      </p:sp>
      <p:sp>
        <p:nvSpPr>
          <p:cNvPr id="35" name="TextBox 34"/>
          <p:cNvSpPr txBox="1"/>
          <p:nvPr/>
        </p:nvSpPr>
        <p:spPr>
          <a:xfrm>
            <a:off x="7421629" y="3017690"/>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C</a:t>
            </a:r>
            <a:endParaRPr lang="zh-CN" altLang="en-US" sz="2000" dirty="0">
              <a:solidFill>
                <a:srgbClr val="FF0000"/>
              </a:solidFill>
              <a:latin typeface="黑体" panose="02010609060101010101" charset="-122"/>
              <a:ea typeface="黑体" panose="02010609060101010101" charset="-122"/>
            </a:endParaRPr>
          </a:p>
        </p:txBody>
      </p:sp>
      <p:sp>
        <p:nvSpPr>
          <p:cNvPr id="36" name="TextBox 35"/>
          <p:cNvSpPr txBox="1"/>
          <p:nvPr/>
        </p:nvSpPr>
        <p:spPr>
          <a:xfrm>
            <a:off x="6069115" y="3992045"/>
            <a:ext cx="679543"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0.35</a:t>
            </a:r>
            <a:endParaRPr lang="zh-CN" altLang="en-US" sz="2000" dirty="0">
              <a:solidFill>
                <a:srgbClr val="FF0000"/>
              </a:solidFill>
              <a:latin typeface="黑体" panose="02010609060101010101" charset="-122"/>
              <a:ea typeface="黑体" panose="02010609060101010101" charset="-122"/>
            </a:endParaRPr>
          </a:p>
        </p:txBody>
      </p:sp>
      <p:sp>
        <p:nvSpPr>
          <p:cNvPr id="37" name="TextBox 36"/>
          <p:cNvSpPr txBox="1"/>
          <p:nvPr/>
        </p:nvSpPr>
        <p:spPr>
          <a:xfrm>
            <a:off x="5960609" y="4385560"/>
            <a:ext cx="432030" cy="307777"/>
          </a:xfrm>
          <a:prstGeom prst="rect">
            <a:avLst/>
          </a:prstGeom>
          <a:noFill/>
        </p:spPr>
        <p:txBody>
          <a:bodyPr wrap="square" lIns="0" tIns="0" rIns="0" bIns="0" rtlCol="0">
            <a:spAutoFit/>
          </a:bodyPr>
          <a:lstStyle/>
          <a:p>
            <a:r>
              <a:rPr lang="en-US" altLang="zh-CN" sz="2000" dirty="0">
                <a:solidFill>
                  <a:srgbClr val="FF0000"/>
                </a:solidFill>
                <a:latin typeface="黑体" panose="02010609060101010101" charset="-122"/>
                <a:ea typeface="黑体" panose="02010609060101010101" charset="-122"/>
              </a:rPr>
              <a:t>3</a:t>
            </a:r>
            <a:endParaRPr lang="zh-CN" altLang="en-US" sz="2000" dirty="0">
              <a:solidFill>
                <a:srgbClr val="FF0000"/>
              </a:solidFill>
              <a:latin typeface="黑体" panose="02010609060101010101" charset="-122"/>
              <a:ea typeface="黑体" panose="02010609060101010101" charset="-122"/>
            </a:endParaRPr>
          </a:p>
        </p:txBody>
      </p:sp>
      <p:sp>
        <p:nvSpPr>
          <p:cNvPr id="33" name="左箭头 32">
            <a:hlinkClick r:id="rId7"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aphicFrame>
        <p:nvGraphicFramePr>
          <p:cNvPr id="729089" name="Object 1"/>
          <p:cNvGraphicFramePr>
            <a:graphicFrameLocks noChangeAspect="1"/>
          </p:cNvGraphicFramePr>
          <p:nvPr/>
        </p:nvGraphicFramePr>
        <p:xfrm>
          <a:off x="434975" y="2508250"/>
          <a:ext cx="8162925" cy="1016000"/>
        </p:xfrm>
        <a:graphic>
          <a:graphicData uri="http://schemas.openxmlformats.org/presentationml/2006/ole">
            <mc:AlternateContent xmlns:mc="http://schemas.openxmlformats.org/markup-compatibility/2006">
              <mc:Choice xmlns:v="urn:schemas-microsoft-com:vml" Requires="v">
                <p:oleObj spid="_x0000_s729127" name="Microsoft Office Word 文档" r:id="rId4" imgW="8169413" imgH="1019133" progId="Word.Document.12">
                  <p:embed/>
                </p:oleObj>
              </mc:Choice>
              <mc:Fallback>
                <p:oleObj name="Microsoft Office Word 文档" r:id="rId4" imgW="8169413" imgH="1019133" progId="Word.Document.12">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75" y="2508250"/>
                        <a:ext cx="81629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9090" name="Rectangle 2"/>
          <p:cNvSpPr>
            <a:spLocks noChangeArrowheads="1"/>
          </p:cNvSpPr>
          <p:nvPr/>
        </p:nvSpPr>
        <p:spPr bwMode="auto">
          <a:xfrm>
            <a:off x="467829" y="1669242"/>
            <a:ext cx="7524123" cy="40011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4</a:t>
            </a:r>
            <a:r>
              <a:rPr kumimoji="0" lang="en-US" altLang="zh-CN" sz="2000" b="0" i="1"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r>
              <a:rPr kumimoji="0" lang="zh-CN" altLang="en-US" sz="2000" b="0" i="0" u="none" strike="noStrike" cap="none" normalizeH="0" baseline="0" dirty="0">
                <a:ln>
                  <a:noFill/>
                </a:ln>
                <a:solidFill>
                  <a:srgbClr val="000000"/>
                </a:solidFill>
                <a:effectLst/>
                <a:latin typeface="NEU-BZ-S92"/>
                <a:ea typeface="方正书宋_GBK"/>
                <a:cs typeface="Times New Roman" panose="02020603050405020304" pitchFamily="18" charset="0"/>
              </a:rPr>
              <a:t>各二项式系数的和是什么</a:t>
            </a:r>
            <a:r>
              <a:rPr kumimoji="0" lang="en-US" altLang="zh-CN" sz="2000" b="0" i="0" u="none" strike="noStrike" cap="none" normalizeH="0" baseline="0" dirty="0">
                <a:ln>
                  <a:noFill/>
                </a:ln>
                <a:solidFill>
                  <a:srgbClr val="000000"/>
                </a:solidFill>
                <a:effectLst/>
                <a:latin typeface="Arial" panose="020B0604020202020204" pitchFamily="34" charset="0"/>
                <a:ea typeface="NEU-BZ-S92"/>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9"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6"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8211" name="Object 3"/>
          <p:cNvGraphicFramePr>
            <a:graphicFrameLocks noChangeAspect="1"/>
          </p:cNvGraphicFramePr>
          <p:nvPr/>
        </p:nvGraphicFramePr>
        <p:xfrm>
          <a:off x="177800" y="0"/>
          <a:ext cx="7778341" cy="4757551"/>
        </p:xfrm>
        <a:graphic>
          <a:graphicData uri="http://schemas.openxmlformats.org/presentationml/2006/ole">
            <mc:AlternateContent xmlns:mc="http://schemas.openxmlformats.org/markup-compatibility/2006">
              <mc:Choice xmlns:v="urn:schemas-microsoft-com:vml" Requires="v">
                <p:oleObj spid="_x0000_s1118249" name="Microsoft Office Word 文档" r:id="rId3" imgW="4796638" imgH="2926185" progId="Word.Document.12">
                  <p:embed/>
                </p:oleObj>
              </mc:Choice>
              <mc:Fallback>
                <p:oleObj name="Microsoft Office Word 文档" r:id="rId3" imgW="4796638" imgH="2926185" progId="Word.Document.12">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0"/>
                        <a:ext cx="7778341" cy="475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0">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7" name="组合 26"/>
          <p:cNvGrpSpPr/>
          <p:nvPr/>
        </p:nvGrpSpPr>
        <p:grpSpPr>
          <a:xfrm>
            <a:off x="179817" y="-92263"/>
            <a:ext cx="8587105" cy="1151950"/>
            <a:chOff x="156210" y="-53631"/>
            <a:chExt cx="8587105" cy="1565491"/>
          </a:xfrm>
        </p:grpSpPr>
        <p:grpSp>
          <p:nvGrpSpPr>
            <p:cNvPr id="28"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29"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30"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51"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1</a:t>
              </a:r>
            </a:p>
          </p:txBody>
        </p:sp>
        <p:grpSp>
          <p:nvGrpSpPr>
            <p:cNvPr id="53" name="组合 38"/>
            <p:cNvGrpSpPr/>
            <p:nvPr/>
          </p:nvGrpSpPr>
          <p:grpSpPr>
            <a:xfrm>
              <a:off x="611725" y="1491675"/>
              <a:ext cx="6623050" cy="432030"/>
              <a:chOff x="611725" y="1563680"/>
              <a:chExt cx="6623050" cy="432030"/>
            </a:xfrm>
          </p:grpSpPr>
          <p:grpSp>
            <p:nvGrpSpPr>
              <p:cNvPr id="54" name="组合 26"/>
              <p:cNvGrpSpPr/>
              <p:nvPr/>
            </p:nvGrpSpPr>
            <p:grpSpPr>
              <a:xfrm>
                <a:off x="611725" y="1563680"/>
                <a:ext cx="6623050" cy="431800"/>
                <a:chOff x="401" y="2369"/>
                <a:chExt cx="10430" cy="680"/>
              </a:xfrm>
            </p:grpSpPr>
            <p:grpSp>
              <p:nvGrpSpPr>
                <p:cNvPr id="56"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3878" cy="388"/>
                </a:xfrm>
                <a:prstGeom prst="rect">
                  <a:avLst/>
                </a:prstGeom>
                <a:noFill/>
              </p:spPr>
              <p:txBody>
                <a:bodyPr wrap="none" lIns="0" tIns="0" rIns="0" bIns="0" rtlCol="0">
                  <a:spAutoFit/>
                </a:bodyPr>
                <a:lstStyle/>
                <a:p>
                  <a:r>
                    <a:rPr lang="zh-CN" altLang="zh-CN" sz="1600" i="1" dirty="0"/>
                    <a:t>　　</a:t>
                  </a:r>
                  <a:r>
                    <a:rPr lang="zh-CN" altLang="zh-CN" sz="1600" dirty="0">
                      <a:latin typeface="黑体" panose="02010609060101010101" charset="-122"/>
                      <a:ea typeface="黑体" panose="02010609060101010101" charset="-122"/>
                    </a:rPr>
                    <a:t>互斥、对立事件的概率</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516081" y="1059687"/>
            <a:ext cx="2448102" cy="2893100"/>
          </a:xfrm>
          <a:prstGeom prst="rect">
            <a:avLst/>
          </a:prstGeom>
          <a:solidFill>
            <a:schemeClr val="accent5">
              <a:lumMod val="60000"/>
              <a:lumOff val="40000"/>
            </a:schemeClr>
          </a:solidFill>
        </p:spPr>
        <p:txBody>
          <a:bodyPr wrap="square">
            <a:spAutoFit/>
          </a:bodyPr>
          <a:lstStyle/>
          <a:p>
            <a:r>
              <a:rPr lang="zh-CN" altLang="zh-CN" sz="1400" dirty="0"/>
              <a:t>求概率的关键是分清所求事件是由哪些事件组成的</a:t>
            </a:r>
            <a:r>
              <a:rPr lang="en-US" altLang="zh-CN" sz="1400" dirty="0"/>
              <a:t>,</a:t>
            </a:r>
            <a:r>
              <a:rPr lang="zh-CN" altLang="zh-CN" sz="1400" dirty="0"/>
              <a:t>求解时通常有两种方法</a:t>
            </a:r>
            <a:r>
              <a:rPr lang="en-US" altLang="zh-CN" sz="1400" dirty="0"/>
              <a:t>:</a:t>
            </a:r>
            <a:endParaRPr lang="zh-CN" altLang="zh-CN" sz="1400" dirty="0"/>
          </a:p>
          <a:p>
            <a:r>
              <a:rPr lang="en-US" altLang="zh-CN" sz="1400" dirty="0"/>
              <a:t>(1)</a:t>
            </a:r>
            <a:r>
              <a:rPr lang="zh-CN" altLang="zh-CN" sz="1400" dirty="0"/>
              <a:t>将所求事件转化成几个彼此互斥的事件的和事件</a:t>
            </a:r>
            <a:r>
              <a:rPr lang="en-US" altLang="zh-CN" sz="1400" dirty="0"/>
              <a:t>,</a:t>
            </a:r>
            <a:r>
              <a:rPr lang="zh-CN" altLang="zh-CN" sz="1400" dirty="0"/>
              <a:t>利用概率加法公式求解概率</a:t>
            </a:r>
            <a:r>
              <a:rPr lang="en-US" altLang="zh-CN" sz="1400" i="1" dirty="0"/>
              <a:t>.</a:t>
            </a:r>
            <a:endParaRPr lang="zh-CN" altLang="zh-CN" sz="1400" dirty="0"/>
          </a:p>
          <a:p>
            <a:r>
              <a:rPr lang="en-US" altLang="zh-CN" sz="1400" dirty="0"/>
              <a:t>(2)</a:t>
            </a:r>
            <a:r>
              <a:rPr lang="zh-CN" altLang="zh-CN" sz="1400" dirty="0"/>
              <a:t>若将一个较复杂的事件转化为几个互斥事件的和事件时</a:t>
            </a:r>
            <a:r>
              <a:rPr lang="en-US" altLang="zh-CN" sz="1400" dirty="0"/>
              <a:t>,</a:t>
            </a:r>
            <a:r>
              <a:rPr lang="zh-CN" altLang="zh-CN" sz="1400" dirty="0"/>
              <a:t>需要分类太多</a:t>
            </a:r>
            <a:r>
              <a:rPr lang="en-US" altLang="zh-CN" sz="1400" dirty="0"/>
              <a:t>,</a:t>
            </a:r>
            <a:r>
              <a:rPr lang="zh-CN" altLang="zh-CN" sz="1400" dirty="0"/>
              <a:t>而其对立面的分类较少</a:t>
            </a:r>
            <a:r>
              <a:rPr lang="en-US" altLang="zh-CN" sz="1400" dirty="0"/>
              <a:t>,</a:t>
            </a:r>
            <a:r>
              <a:rPr lang="zh-CN" altLang="zh-CN" sz="1400" dirty="0"/>
              <a:t>可考虑利用对立事件的概率公式</a:t>
            </a:r>
            <a:r>
              <a:rPr lang="en-US" altLang="zh-CN" sz="1400" dirty="0"/>
              <a:t>,</a:t>
            </a:r>
            <a:r>
              <a:rPr lang="zh-CN" altLang="zh-CN" sz="1400" dirty="0"/>
              <a:t>即</a:t>
            </a:r>
            <a:r>
              <a:rPr lang="en-US" altLang="zh-CN" sz="1400" dirty="0"/>
              <a:t>“</a:t>
            </a:r>
            <a:r>
              <a:rPr lang="zh-CN" altLang="zh-CN" sz="1400" dirty="0"/>
              <a:t>正难则反</a:t>
            </a:r>
            <a:r>
              <a:rPr lang="en-US" altLang="zh-CN" sz="1400" dirty="0"/>
              <a:t>”</a:t>
            </a:r>
            <a:r>
              <a:rPr lang="en-US" altLang="zh-CN" sz="1400" i="1" dirty="0"/>
              <a:t>.</a:t>
            </a:r>
            <a:r>
              <a:rPr lang="zh-CN" altLang="zh-CN" sz="1400" dirty="0"/>
              <a:t>它常用来求</a:t>
            </a:r>
            <a:r>
              <a:rPr lang="en-US" altLang="zh-CN" sz="1400" dirty="0"/>
              <a:t>“</a:t>
            </a:r>
            <a:r>
              <a:rPr lang="zh-CN" altLang="zh-CN" sz="1400" dirty="0"/>
              <a:t>至少</a:t>
            </a:r>
            <a:r>
              <a:rPr lang="en-US" altLang="zh-CN" sz="1400" dirty="0"/>
              <a:t>”</a:t>
            </a:r>
            <a:r>
              <a:rPr lang="zh-CN" altLang="zh-CN" sz="1400" dirty="0"/>
              <a:t>或</a:t>
            </a:r>
            <a:r>
              <a:rPr lang="en-US" altLang="zh-CN" sz="1400" dirty="0"/>
              <a:t>“</a:t>
            </a:r>
            <a:r>
              <a:rPr lang="zh-CN" altLang="zh-CN" sz="1400" dirty="0"/>
              <a:t>至多</a:t>
            </a:r>
            <a:r>
              <a:rPr lang="en-US" altLang="zh-CN" sz="1400" dirty="0"/>
              <a:t>”</a:t>
            </a:r>
            <a:r>
              <a:rPr lang="zh-CN" altLang="zh-CN" sz="1400" dirty="0"/>
              <a:t>型事件的概率</a:t>
            </a:r>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7880409"/>
              </p:ext>
            </p:extLst>
          </p:nvPr>
        </p:nvGraphicFramePr>
        <p:xfrm>
          <a:off x="214357" y="2080536"/>
          <a:ext cx="5965803" cy="1355250"/>
        </p:xfrm>
        <a:graphic>
          <a:graphicData uri="http://schemas.openxmlformats.org/presentationml/2006/ole">
            <mc:AlternateContent xmlns:mc="http://schemas.openxmlformats.org/markup-compatibility/2006">
              <mc:Choice xmlns:v="urn:schemas-microsoft-com:vml" Requires="v">
                <p:oleObj spid="_x0000_s1119268" name="文档" r:id="rId5" imgW="4113975" imgH="894441" progId="Word.Document.12">
                  <p:embed/>
                </p:oleObj>
              </mc:Choice>
              <mc:Fallback>
                <p:oleObj name="文档" r:id="rId5" imgW="4113975" imgH="894441" progId="Word.Document.12">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57" y="2080536"/>
                        <a:ext cx="5965803" cy="1355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79817" y="267654"/>
                <a:ext cx="8568357" cy="4305474"/>
              </a:xfrm>
              <a:prstGeom prst="rect">
                <a:avLst/>
              </a:prstGeom>
            </p:spPr>
            <p:txBody>
              <a:bodyPr wrap="square">
                <a:spAutoFit/>
              </a:bodyPr>
              <a:lstStyle/>
              <a:p>
                <a:pPr indent="254000">
                  <a:spcAft>
                    <a:spcPts val="0"/>
                  </a:spcAft>
                </a:pPr>
                <a:r>
                  <a:rPr lang="zh-CN" altLang="zh-CN" sz="1600" dirty="0">
                    <a:solidFill>
                      <a:srgbClr val="00FFFF"/>
                    </a:solidFill>
                    <a:latin typeface="黑体" panose="02010609060101010101" pitchFamily="49" charset="-122"/>
                    <a:ea typeface="黑体" panose="02010609060101010101" pitchFamily="49" charset="-122"/>
                    <a:cs typeface="Times New Roman" panose="02020603050405020304" pitchFamily="18" charset="0"/>
                  </a:rPr>
                  <a:t>解析</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法一</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利用互斥事件求概率</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记事件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任取</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个球为红球</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任取</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个球为黑球</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任取</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个球为白球</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任取</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个球为绿球</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则</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5</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3</m:t>
                        </m:r>
                      </m:den>
                    </m:f>
                  </m:oMath>
                </a14:m>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6</m:t>
                        </m:r>
                      </m:den>
                    </m:f>
                  </m:oMath>
                </a14:m>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由题意知</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彼此互斥</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由互斥事件的概率公式</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得</a:t>
                </a:r>
              </a:p>
              <a:p>
                <a:pPr indent="254000">
                  <a:spcAft>
                    <a:spcPts val="0"/>
                  </a:spcAft>
                </a:pP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取出的球是红球或黑球的概率为</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5</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3</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取出的球是红球或黑球或白球的概率为</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5</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法二</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利用对立事件求概率</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由法一知</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取出的球为红球或黑球的对立事件为取出的球为白球或绿球</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即事件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的对立事件为</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所以取出的球为红球或黑球的概率为</a:t>
                </a:r>
                <a:endPar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3</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因为事件</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的对立事件为</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indent="254000">
                  <a:spcAft>
                    <a:spcPts val="0"/>
                  </a:spcAft>
                </a:pPr>
                <a:r>
                  <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所以</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3</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-P</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a:t>
                </a:r>
                <a:r>
                  <a:rPr lang="en-US" altLang="zh-CN" sz="1600" baseline="-25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4</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12</m:t>
                        </m:r>
                      </m:den>
                    </m:f>
                  </m:oMath>
                </a14:m>
                <a:r>
                  <a:rPr lang="en-US" altLang="zh-CN" sz="16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16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9817" y="267654"/>
                <a:ext cx="8568357" cy="4305474"/>
              </a:xfrm>
              <a:prstGeom prst="rect">
                <a:avLst/>
              </a:prstGeom>
              <a:blipFill>
                <a:blip r:embed="rId3" cstate="print"/>
                <a:stretch>
                  <a:fillRect t="-425"/>
                </a:stretch>
              </a:blipFill>
            </p:spPr>
            <p:txBody>
              <a:bodyPr/>
              <a:lstStyle/>
              <a:p>
                <a:r>
                  <a:rPr lang="zh-CN" altLang="en-US">
                    <a:noFill/>
                  </a:rPr>
                  <a:t> </a:t>
                </a:r>
              </a:p>
            </p:txBody>
          </p:sp>
        </mc:Fallback>
      </mc:AlternateContent>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graphicFrame>
        <p:nvGraphicFramePr>
          <p:cNvPr id="2" name="对象 1"/>
          <p:cNvGraphicFramePr>
            <a:graphicFrameLocks noChangeAspect="1"/>
          </p:cNvGraphicFramePr>
          <p:nvPr>
            <p:extLst>
              <p:ext uri="{D42A27DB-BD31-4B8C-83A1-F6EECF244321}">
                <p14:modId xmlns:p14="http://schemas.microsoft.com/office/powerpoint/2010/main" val="825106649"/>
              </p:ext>
            </p:extLst>
          </p:nvPr>
        </p:nvGraphicFramePr>
        <p:xfrm>
          <a:off x="179817" y="627668"/>
          <a:ext cx="7128297" cy="1809261"/>
        </p:xfrm>
        <a:graphic>
          <a:graphicData uri="http://schemas.openxmlformats.org/presentationml/2006/ole">
            <mc:AlternateContent xmlns:mc="http://schemas.openxmlformats.org/markup-compatibility/2006">
              <mc:Choice xmlns:v="urn:schemas-microsoft-com:vml" Requires="v">
                <p:oleObj spid="_x0000_s1121348" name="文档" r:id="rId4" imgW="6289944" imgH="1691064" progId="Word.Document.12">
                  <p:embed/>
                </p:oleObj>
              </mc:Choice>
              <mc:Fallback>
                <p:oleObj name="文档" r:id="rId4" imgW="6289944" imgH="1691064" progId="Word.Document.12">
                  <p:embed/>
                  <p:pic>
                    <p:nvPicPr>
                      <p:cNvPr id="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17" y="627668"/>
                        <a:ext cx="7128297" cy="1809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40356391"/>
              </p:ext>
            </p:extLst>
          </p:nvPr>
        </p:nvGraphicFramePr>
        <p:xfrm>
          <a:off x="211911" y="2894648"/>
          <a:ext cx="6880194" cy="1224051"/>
        </p:xfrm>
        <a:graphic>
          <a:graphicData uri="http://schemas.openxmlformats.org/presentationml/2006/ole">
            <mc:AlternateContent xmlns:mc="http://schemas.openxmlformats.org/markup-compatibility/2006">
              <mc:Choice xmlns:v="urn:schemas-microsoft-com:vml" Requires="v">
                <p:oleObj spid="_x0000_s1121349" name="文档" r:id="rId6" imgW="6133744" imgH="1306649" progId="Word.Document.12">
                  <p:embed/>
                </p:oleObj>
              </mc:Choice>
              <mc:Fallback>
                <p:oleObj name="文档" r:id="rId6" imgW="6133744" imgH="1306649" progId="Word.Document.12">
                  <p:embed/>
                  <p:pic>
                    <p:nvPicPr>
                      <p:cNvPr id="0"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11" y="2894648"/>
                        <a:ext cx="6880194" cy="1224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 28"/>
          <p:cNvSpPr/>
          <p:nvPr/>
        </p:nvSpPr>
        <p:spPr>
          <a:xfrm>
            <a:off x="8028144" y="411869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2</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2585" cy="388"/>
                </a:xfrm>
                <a:prstGeom prst="rect">
                  <a:avLst/>
                </a:prstGeom>
                <a:noFill/>
              </p:spPr>
              <p:txBody>
                <a:bodyPr wrap="none" lIns="0" tIns="0" rIns="0" bIns="0" rtlCol="0">
                  <a:spAutoFit/>
                </a:bodyPr>
                <a:lstStyle/>
                <a:p>
                  <a:r>
                    <a:rPr lang="zh-CN" altLang="zh-CN" sz="1600" i="1" dirty="0"/>
                    <a:t>　</a:t>
                  </a:r>
                  <a:r>
                    <a:rPr lang="zh-CN" altLang="zh-CN" sz="1600" dirty="0">
                      <a:latin typeface="黑体" panose="02010609060101010101" charset="-122"/>
                      <a:ea typeface="黑体" panose="02010609060101010101" charset="-122"/>
                    </a:rPr>
                    <a:t>古典概型的求法</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377591" y="1665307"/>
            <a:ext cx="2664111" cy="2246769"/>
          </a:xfrm>
          <a:prstGeom prst="rect">
            <a:avLst/>
          </a:prstGeom>
          <a:solidFill>
            <a:schemeClr val="accent5">
              <a:lumMod val="60000"/>
              <a:lumOff val="40000"/>
            </a:schemeClr>
          </a:solidFill>
        </p:spPr>
        <p:txBody>
          <a:bodyPr wrap="square">
            <a:spAutoFit/>
          </a:bodyPr>
          <a:lstStyle/>
          <a:p>
            <a:r>
              <a:rPr lang="en-US" altLang="zh-CN" sz="1400"/>
              <a:t>1</a:t>
            </a:r>
            <a:r>
              <a:rPr lang="en-US" altLang="zh-CN" sz="1400" i="1"/>
              <a:t>.</a:t>
            </a:r>
            <a:r>
              <a:rPr lang="zh-CN" altLang="zh-CN" sz="1400"/>
              <a:t>求较复杂事件的概率问题</a:t>
            </a:r>
            <a:r>
              <a:rPr lang="en-US" altLang="zh-CN" sz="1400"/>
              <a:t>,</a:t>
            </a:r>
            <a:r>
              <a:rPr lang="zh-CN" altLang="zh-CN" sz="1400"/>
              <a:t>解题关键是理解题目的实际含义</a:t>
            </a:r>
            <a:r>
              <a:rPr lang="en-US" altLang="zh-CN" sz="1400"/>
              <a:t>,</a:t>
            </a:r>
            <a:r>
              <a:rPr lang="zh-CN" altLang="zh-CN" sz="1400"/>
              <a:t>把实际问题转化为概率模型</a:t>
            </a:r>
            <a:r>
              <a:rPr lang="en-US" altLang="zh-CN" sz="1400"/>
              <a:t>,</a:t>
            </a:r>
            <a:r>
              <a:rPr lang="zh-CN" altLang="zh-CN" sz="1400"/>
              <a:t>必要时先将所求事件转化成彼此互斥事件的和</a:t>
            </a:r>
            <a:r>
              <a:rPr lang="en-US" altLang="zh-CN" sz="1400"/>
              <a:t>,</a:t>
            </a:r>
            <a:r>
              <a:rPr lang="zh-CN" altLang="zh-CN" sz="1400"/>
              <a:t>或者先求其对立事件的概率</a:t>
            </a:r>
            <a:r>
              <a:rPr lang="en-US" altLang="zh-CN" sz="1400"/>
              <a:t>,</a:t>
            </a:r>
            <a:r>
              <a:rPr lang="zh-CN" altLang="zh-CN" sz="1400"/>
              <a:t>再用互斥事件的概率加法公式或对立事件的概率公式求解</a:t>
            </a:r>
            <a:r>
              <a:rPr lang="en-US" altLang="zh-CN" sz="1400" i="1"/>
              <a:t>.</a:t>
            </a:r>
            <a:endParaRPr lang="zh-CN" altLang="zh-CN" sz="1400"/>
          </a:p>
          <a:p>
            <a:r>
              <a:rPr lang="en-US" altLang="zh-CN" sz="1400"/>
              <a:t>2</a:t>
            </a:r>
            <a:r>
              <a:rPr lang="en-US" altLang="zh-CN" sz="1400" i="1"/>
              <a:t>.</a:t>
            </a:r>
            <a:r>
              <a:rPr lang="zh-CN" altLang="zh-CN" sz="1400"/>
              <a:t>注意区别排列与组合</a:t>
            </a:r>
            <a:r>
              <a:rPr lang="en-US" altLang="zh-CN" sz="1400"/>
              <a:t>,</a:t>
            </a:r>
            <a:r>
              <a:rPr lang="zh-CN" altLang="zh-CN" sz="1400"/>
              <a:t>以及计数原理的正确使用</a:t>
            </a:r>
            <a:r>
              <a:rPr lang="en-US" altLang="zh-CN" sz="1400" i="1"/>
              <a:t>.</a:t>
            </a:r>
            <a:endParaRPr lang="zh-CN" altLang="zh-CN" sz="140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109122478"/>
              </p:ext>
            </p:extLst>
          </p:nvPr>
        </p:nvGraphicFramePr>
        <p:xfrm>
          <a:off x="75385" y="1969891"/>
          <a:ext cx="5957227" cy="1825910"/>
        </p:xfrm>
        <a:graphic>
          <a:graphicData uri="http://schemas.openxmlformats.org/presentationml/2006/ole">
            <mc:AlternateContent xmlns:mc="http://schemas.openxmlformats.org/markup-compatibility/2006">
              <mc:Choice xmlns:v="urn:schemas-microsoft-com:vml" Requires="v">
                <p:oleObj spid="_x0000_s1122341" name="文档" r:id="rId5" imgW="5041606" imgH="1524303" progId="Word.Document.12">
                  <p:embed/>
                </p:oleObj>
              </mc:Choice>
              <mc:Fallback>
                <p:oleObj name="文档" r:id="rId5" imgW="5041606" imgH="1524303" progId="Word.Document.12">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85" y="1969891"/>
                        <a:ext cx="5957227" cy="1825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6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632041630"/>
              </p:ext>
            </p:extLst>
          </p:nvPr>
        </p:nvGraphicFramePr>
        <p:xfrm>
          <a:off x="213244" y="555666"/>
          <a:ext cx="8067674" cy="3240135"/>
        </p:xfrm>
        <a:graphic>
          <a:graphicData uri="http://schemas.openxmlformats.org/presentationml/2006/ole">
            <mc:AlternateContent xmlns:mc="http://schemas.openxmlformats.org/markup-compatibility/2006">
              <mc:Choice xmlns:v="urn:schemas-microsoft-com:vml" Requires="v">
                <p:oleObj spid="_x0000_s1123364" name="文档" r:id="rId4" imgW="6133744" imgH="2421993" progId="Word.Document.12">
                  <p:embed/>
                </p:oleObj>
              </mc:Choice>
              <mc:Fallback>
                <p:oleObj name="文档" r:id="rId4" imgW="6133744" imgH="2421993" progId="Word.Document.12">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44" y="555666"/>
                        <a:ext cx="8067674" cy="3240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graphicFrame>
        <p:nvGraphicFramePr>
          <p:cNvPr id="2" name="对象 1"/>
          <p:cNvGraphicFramePr>
            <a:graphicFrameLocks noChangeAspect="1"/>
          </p:cNvGraphicFramePr>
          <p:nvPr>
            <p:extLst>
              <p:ext uri="{D42A27DB-BD31-4B8C-83A1-F6EECF244321}">
                <p14:modId xmlns:p14="http://schemas.microsoft.com/office/powerpoint/2010/main" val="3871068311"/>
              </p:ext>
            </p:extLst>
          </p:nvPr>
        </p:nvGraphicFramePr>
        <p:xfrm>
          <a:off x="251820" y="517644"/>
          <a:ext cx="8496394" cy="2305377"/>
        </p:xfrm>
        <a:graphic>
          <a:graphicData uri="http://schemas.openxmlformats.org/presentationml/2006/ole">
            <mc:AlternateContent xmlns:mc="http://schemas.openxmlformats.org/markup-compatibility/2006">
              <mc:Choice xmlns:v="urn:schemas-microsoft-com:vml" Requires="v">
                <p:oleObj spid="_x0000_s1124421" name="文档" r:id="rId4" imgW="6133744" imgH="1673016" progId="Word.Document.12">
                  <p:embed/>
                </p:oleObj>
              </mc:Choice>
              <mc:Fallback>
                <p:oleObj name="文档" r:id="rId4" imgW="6133744" imgH="1673016" progId="Word.Document.12">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517644"/>
                        <a:ext cx="8496394" cy="2305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77664492"/>
              </p:ext>
            </p:extLst>
          </p:nvPr>
        </p:nvGraphicFramePr>
        <p:xfrm>
          <a:off x="251820" y="2715523"/>
          <a:ext cx="7488312" cy="2255234"/>
        </p:xfrm>
        <a:graphic>
          <a:graphicData uri="http://schemas.openxmlformats.org/presentationml/2006/ole">
            <mc:AlternateContent xmlns:mc="http://schemas.openxmlformats.org/markup-compatibility/2006">
              <mc:Choice xmlns:v="urn:schemas-microsoft-com:vml" Requires="v">
                <p:oleObj spid="_x0000_s1124422" name="文档" r:id="rId6" imgW="6133744" imgH="1846273" progId="Word.Document.12">
                  <p:embed/>
                </p:oleObj>
              </mc:Choice>
              <mc:Fallback>
                <p:oleObj name="文档" r:id="rId6" imgW="6133744" imgH="1846273" progId="Word.Document.12">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820" y="2715523"/>
                        <a:ext cx="7488312" cy="2255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3612241" y="1996397"/>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A</a:t>
            </a:r>
            <a:endParaRPr lang="zh-CN" altLang="en-US" dirty="0">
              <a:solidFill>
                <a:srgbClr val="FF0000"/>
              </a:solidFill>
            </a:endParaRPr>
          </a:p>
        </p:txBody>
      </p:sp>
      <p:sp>
        <p:nvSpPr>
          <p:cNvPr id="5" name="矩形 4"/>
          <p:cNvSpPr/>
          <p:nvPr/>
        </p:nvSpPr>
        <p:spPr>
          <a:xfrm>
            <a:off x="4211985" y="843678"/>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16" name=" 212"/>
          <p:cNvSpPr/>
          <p:nvPr/>
        </p:nvSpPr>
        <p:spPr>
          <a:xfrm>
            <a:off x="7740132" y="3173486"/>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17" name=" 28"/>
          <p:cNvSpPr/>
          <p:nvPr/>
        </p:nvSpPr>
        <p:spPr>
          <a:xfrm>
            <a:off x="7956141"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9" restart="whenNotActive" fill="hold" evtFilter="cancelBubble" nodeType="interactiveSeq">
                <p:stCondLst>
                  <p:cond evt="onClick" delay="0">
                    <p:tgtEl>
                      <p:spTgt spid="16"/>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6"/>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3</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2585" cy="388"/>
                </a:xfrm>
                <a:prstGeom prst="rect">
                  <a:avLst/>
                </a:prstGeom>
                <a:noFill/>
              </p:spPr>
              <p:txBody>
                <a:bodyPr wrap="none" lIns="0" tIns="0" rIns="0" bIns="0" rtlCol="0">
                  <a:spAutoFit/>
                </a:bodyPr>
                <a:lstStyle/>
                <a:p>
                  <a:r>
                    <a:rPr lang="zh-CN" altLang="zh-CN" sz="1600" i="1" dirty="0">
                      <a:latin typeface="黑体" panose="02010609060101010101" charset="-122"/>
                      <a:ea typeface="黑体" panose="02010609060101010101" charset="-122"/>
                    </a:rPr>
                    <a:t>　</a:t>
                  </a:r>
                  <a:r>
                    <a:rPr lang="zh-CN" altLang="zh-CN" sz="1600" dirty="0">
                      <a:latin typeface="黑体" panose="02010609060101010101" charset="-122"/>
                      <a:ea typeface="黑体" panose="02010609060101010101" charset="-122"/>
                    </a:rPr>
                    <a:t>几何概型的应用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7956141"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6660087" y="408381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0" name="对象 9"/>
          <p:cNvGraphicFramePr>
            <a:graphicFrameLocks noChangeAspect="1"/>
          </p:cNvGraphicFramePr>
          <p:nvPr/>
        </p:nvGraphicFramePr>
        <p:xfrm>
          <a:off x="179817" y="1994410"/>
          <a:ext cx="8367712" cy="2370138"/>
        </p:xfrm>
        <a:graphic>
          <a:graphicData uri="http://schemas.openxmlformats.org/presentationml/2006/ole">
            <mc:AlternateContent xmlns:mc="http://schemas.openxmlformats.org/markup-compatibility/2006">
              <mc:Choice xmlns:v="urn:schemas-microsoft-com:vml" Requires="v">
                <p:oleObj spid="_x0000_s1125413" name="文档" r:id="rId5" imgW="6119364" imgH="1304722" progId="Word.Document.12">
                  <p:embed/>
                </p:oleObj>
              </mc:Choice>
              <mc:Fallback>
                <p:oleObj name="文档" r:id="rId5" imgW="6119364" imgH="1304722" progId="Word.Document.12">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17" y="1994410"/>
                        <a:ext cx="8367712" cy="237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0" name="19SXELSZT5T7.eps" descr="id:2147512298;FounderCES"/>
          <p:cNvPicPr/>
          <p:nvPr/>
        </p:nvPicPr>
        <p:blipFill>
          <a:blip r:embed="rId7" cstate="print"/>
          <a:stretch>
            <a:fillRect/>
          </a:stretch>
        </p:blipFill>
        <p:spPr>
          <a:xfrm>
            <a:off x="7223456" y="2716431"/>
            <a:ext cx="841375" cy="841375"/>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6039983" y="2251868"/>
                <a:ext cx="494046"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5</m:t>
                          </m:r>
                        </m:num>
                        <m:den>
                          <m:r>
                            <a:rPr lang="zh-CN" altLang="en-US" i="0" smtClean="0">
                              <a:solidFill>
                                <a:srgbClr val="FF0000"/>
                              </a:solidFill>
                              <a:latin typeface="Cambria Math" panose="02040503050406030204" pitchFamily="18" charset="0"/>
                            </a:rPr>
                            <m:t>12</m:t>
                          </m:r>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039983" y="2251868"/>
                <a:ext cx="494046" cy="616515"/>
              </a:xfrm>
              <a:prstGeom prst="rect">
                <a:avLst/>
              </a:prstGeom>
              <a:blipFill rotWithShape="0">
                <a:blip r:embed="rId8"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56557" y="3921453"/>
                <a:ext cx="36580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2</m:t>
                          </m:r>
                        </m:num>
                        <m:den>
                          <m:r>
                            <a:rPr lang="zh-CN" altLang="en-US" i="0">
                              <a:solidFill>
                                <a:srgbClr val="FF0000"/>
                              </a:solidFill>
                              <a:latin typeface="Cambria Math" panose="02040503050406030204" pitchFamily="18" charset="0"/>
                            </a:rPr>
                            <m:t>3</m:t>
                          </m:r>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556557" y="3921453"/>
                <a:ext cx="365806" cy="612732"/>
              </a:xfrm>
              <a:prstGeom prst="rect">
                <a:avLst/>
              </a:prstGeom>
              <a:blipFill rotWithShape="0">
                <a:blip r:embed="rId9" cstate="print"/>
                <a:stretch>
                  <a:fillRect/>
                </a:stretch>
              </a:blipFill>
            </p:spPr>
            <p:txBody>
              <a:bodyPr/>
              <a:lstStyle/>
              <a:p>
                <a:r>
                  <a:rPr lang="zh-CN" altLang="en-US">
                    <a:noFill/>
                  </a:rPr>
                  <a:t> </a:t>
                </a:r>
              </a:p>
            </p:txBody>
          </p:sp>
        </mc:Fallback>
      </mc:AlternateContent>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 212"/>
          <p:cNvSpPr/>
          <p:nvPr/>
        </p:nvSpPr>
        <p:spPr>
          <a:xfrm>
            <a:off x="6588084" y="4155816"/>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2" name="对象 1"/>
          <p:cNvGraphicFramePr>
            <a:graphicFrameLocks noChangeAspect="1"/>
          </p:cNvGraphicFramePr>
          <p:nvPr>
            <p:extLst>
              <p:ext uri="{D42A27DB-BD31-4B8C-83A1-F6EECF244321}">
                <p14:modId xmlns:p14="http://schemas.microsoft.com/office/powerpoint/2010/main" val="3147920372"/>
              </p:ext>
            </p:extLst>
          </p:nvPr>
        </p:nvGraphicFramePr>
        <p:xfrm>
          <a:off x="28575" y="9525"/>
          <a:ext cx="8872538" cy="3608388"/>
        </p:xfrm>
        <a:graphic>
          <a:graphicData uri="http://schemas.openxmlformats.org/presentationml/2006/ole">
            <mc:AlternateContent xmlns:mc="http://schemas.openxmlformats.org/markup-compatibility/2006">
              <mc:Choice xmlns:v="urn:schemas-microsoft-com:vml" Requires="v">
                <p:oleObj spid="_x0000_s1126452" name="文档" r:id="rId3" imgW="6133744" imgH="2500681" progId="Word.Document.12">
                  <p:embed/>
                </p:oleObj>
              </mc:Choice>
              <mc:Fallback>
                <p:oleObj name="文档" r:id="rId3" imgW="6133744" imgH="2500681" progId="Word.Document.12">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9525"/>
                        <a:ext cx="8872538" cy="360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6288142" y="400942"/>
            <a:ext cx="2664111" cy="3754874"/>
          </a:xfrm>
          <a:prstGeom prst="rect">
            <a:avLst/>
          </a:prstGeom>
          <a:solidFill>
            <a:schemeClr val="accent5">
              <a:lumMod val="60000"/>
              <a:lumOff val="40000"/>
            </a:schemeClr>
          </a:solidFill>
        </p:spPr>
        <p:txBody>
          <a:bodyPr wrap="square">
            <a:spAutoFit/>
          </a:bodyPr>
          <a:lstStyle/>
          <a:p>
            <a:r>
              <a:rPr lang="en-US" altLang="zh-CN" sz="1400" dirty="0"/>
              <a:t>1</a:t>
            </a:r>
            <a:r>
              <a:rPr lang="en-US" altLang="zh-CN" sz="1400" i="1" dirty="0"/>
              <a:t>.</a:t>
            </a:r>
            <a:r>
              <a:rPr lang="zh-CN" altLang="zh-CN" sz="1400" dirty="0"/>
              <a:t>求解与长度、角度有关的几何概型的方法</a:t>
            </a:r>
          </a:p>
          <a:p>
            <a:r>
              <a:rPr lang="zh-CN" altLang="zh-CN" sz="1400" dirty="0"/>
              <a:t>求与长度</a:t>
            </a:r>
            <a:r>
              <a:rPr lang="en-US" altLang="zh-CN" sz="1400" dirty="0"/>
              <a:t>(</a:t>
            </a:r>
            <a:r>
              <a:rPr lang="zh-CN" altLang="zh-CN" sz="1400" dirty="0"/>
              <a:t>角度</a:t>
            </a:r>
            <a:r>
              <a:rPr lang="en-US" altLang="zh-CN" sz="1400" dirty="0"/>
              <a:t>)</a:t>
            </a:r>
            <a:r>
              <a:rPr lang="zh-CN" altLang="zh-CN" sz="1400" dirty="0"/>
              <a:t>有关的几何概型的概率的方法是把题中所表示的几何模型转化为长度</a:t>
            </a:r>
            <a:r>
              <a:rPr lang="en-US" altLang="zh-CN" sz="1400" dirty="0"/>
              <a:t>(</a:t>
            </a:r>
            <a:r>
              <a:rPr lang="zh-CN" altLang="zh-CN" sz="1400" dirty="0"/>
              <a:t>角度</a:t>
            </a:r>
            <a:r>
              <a:rPr lang="en-US" altLang="zh-CN" sz="1400" dirty="0"/>
              <a:t>),</a:t>
            </a:r>
            <a:r>
              <a:rPr lang="zh-CN" altLang="zh-CN" sz="1400" dirty="0"/>
              <a:t>然后求解</a:t>
            </a:r>
            <a:r>
              <a:rPr lang="en-US" altLang="zh-CN" sz="1400" i="1" dirty="0"/>
              <a:t>.</a:t>
            </a:r>
            <a:r>
              <a:rPr lang="zh-CN" altLang="zh-CN" sz="1400" dirty="0"/>
              <a:t>要特别注意</a:t>
            </a:r>
            <a:r>
              <a:rPr lang="en-US" altLang="zh-CN" sz="1400" dirty="0"/>
              <a:t>“</a:t>
            </a:r>
            <a:r>
              <a:rPr lang="zh-CN" altLang="zh-CN" sz="1400" dirty="0"/>
              <a:t>长度型</a:t>
            </a:r>
            <a:r>
              <a:rPr lang="en-US" altLang="zh-CN" sz="1400" dirty="0"/>
              <a:t>”</a:t>
            </a:r>
            <a:r>
              <a:rPr lang="zh-CN" altLang="zh-CN" sz="1400" dirty="0"/>
              <a:t>与</a:t>
            </a:r>
            <a:r>
              <a:rPr lang="en-US" altLang="zh-CN" sz="1400" dirty="0"/>
              <a:t>“</a:t>
            </a:r>
            <a:r>
              <a:rPr lang="zh-CN" altLang="zh-CN" sz="1400" dirty="0"/>
              <a:t>角度型</a:t>
            </a:r>
            <a:r>
              <a:rPr lang="en-US" altLang="zh-CN" sz="1400" dirty="0"/>
              <a:t>”</a:t>
            </a:r>
            <a:r>
              <a:rPr lang="zh-CN" altLang="zh-CN" sz="1400" dirty="0"/>
              <a:t>的不同</a:t>
            </a:r>
            <a:r>
              <a:rPr lang="en-US" altLang="zh-CN" sz="1400" i="1" dirty="0"/>
              <a:t>.</a:t>
            </a:r>
            <a:r>
              <a:rPr lang="zh-CN" altLang="zh-CN" sz="1400" dirty="0"/>
              <a:t>解题的关键是构建事件的区域</a:t>
            </a:r>
            <a:r>
              <a:rPr lang="en-US" altLang="zh-CN" sz="1400" dirty="0"/>
              <a:t>(</a:t>
            </a:r>
            <a:r>
              <a:rPr lang="zh-CN" altLang="zh-CN" sz="1400" dirty="0"/>
              <a:t>长度或角度</a:t>
            </a:r>
            <a:r>
              <a:rPr lang="en-US" altLang="zh-CN" sz="1400" dirty="0"/>
              <a:t>)</a:t>
            </a:r>
            <a:r>
              <a:rPr lang="en-US" altLang="zh-CN" sz="1400" i="1" dirty="0"/>
              <a:t>.</a:t>
            </a:r>
            <a:endParaRPr lang="zh-CN" altLang="zh-CN" sz="1400" dirty="0"/>
          </a:p>
          <a:p>
            <a:r>
              <a:rPr lang="en-US" altLang="zh-CN" sz="1400" dirty="0"/>
              <a:t>2</a:t>
            </a:r>
            <a:r>
              <a:rPr lang="en-US" altLang="zh-CN" sz="1400" i="1" dirty="0"/>
              <a:t>.</a:t>
            </a:r>
            <a:r>
              <a:rPr lang="zh-CN" altLang="zh-CN" sz="1400" dirty="0"/>
              <a:t>与面积有关的平面图形的几何概型</a:t>
            </a:r>
            <a:r>
              <a:rPr lang="en-US" altLang="zh-CN" sz="1400" dirty="0"/>
              <a:t>,</a:t>
            </a:r>
            <a:r>
              <a:rPr lang="zh-CN" altLang="zh-CN" sz="1400" dirty="0"/>
              <a:t>解题的关键是对所求的事件</a:t>
            </a:r>
            <a:r>
              <a:rPr lang="en-US" altLang="zh-CN" sz="1400" i="1" dirty="0"/>
              <a:t>A</a:t>
            </a:r>
            <a:r>
              <a:rPr lang="zh-CN" altLang="zh-CN" sz="1400" dirty="0"/>
              <a:t>构成的平面区域形状的判断及面积的计算</a:t>
            </a:r>
            <a:r>
              <a:rPr lang="en-US" altLang="zh-CN" sz="1400" dirty="0"/>
              <a:t>,</a:t>
            </a:r>
            <a:r>
              <a:rPr lang="zh-CN" altLang="zh-CN" sz="1400" dirty="0"/>
              <a:t>基本方法是数形结合</a:t>
            </a:r>
            <a:r>
              <a:rPr lang="en-US" altLang="zh-CN" sz="1400" i="1" dirty="0"/>
              <a:t>.</a:t>
            </a:r>
            <a:endParaRPr lang="zh-CN" altLang="zh-CN" sz="1400" dirty="0"/>
          </a:p>
          <a:p>
            <a:r>
              <a:rPr lang="en-US" altLang="zh-CN" sz="1400" dirty="0"/>
              <a:t>3</a:t>
            </a:r>
            <a:r>
              <a:rPr lang="en-US" altLang="zh-CN" sz="1400" i="1" dirty="0"/>
              <a:t>.</a:t>
            </a:r>
            <a:r>
              <a:rPr lang="zh-CN" altLang="zh-CN" sz="1400" dirty="0"/>
              <a:t>解题时可根据题意构造两个变量</a:t>
            </a:r>
            <a:r>
              <a:rPr lang="en-US" altLang="zh-CN" sz="1400" dirty="0"/>
              <a:t>,</a:t>
            </a:r>
            <a:r>
              <a:rPr lang="zh-CN" altLang="zh-CN" sz="1400" dirty="0"/>
              <a:t>把变量看成点的坐标</a:t>
            </a:r>
            <a:r>
              <a:rPr lang="en-US" altLang="zh-CN" sz="1400" dirty="0"/>
              <a:t>,</a:t>
            </a:r>
            <a:r>
              <a:rPr lang="zh-CN" altLang="zh-CN" sz="1400" dirty="0"/>
              <a:t>找到全部试验结果构成的平面图形</a:t>
            </a:r>
            <a:r>
              <a:rPr lang="en-US" altLang="zh-CN" sz="1400" dirty="0"/>
              <a:t>,</a:t>
            </a:r>
            <a:r>
              <a:rPr lang="zh-CN" altLang="zh-CN" sz="1400" dirty="0"/>
              <a:t>以便求解</a:t>
            </a:r>
            <a:r>
              <a:rPr lang="en-US" altLang="zh-CN" sz="1400" i="1" dirty="0"/>
              <a:t>.</a:t>
            </a:r>
            <a:endParaRPr lang="zh-CN" altLang="zh-CN" sz="1400" dirty="0"/>
          </a:p>
        </p:txBody>
      </p:sp>
    </p:spTree>
  </p:cSld>
  <p:clrMapOvr>
    <a:masterClrMapping/>
  </p:clrMapOvr>
  <p:transition spd="slow" advClick="0" advTm="0">
    <p:wipe dir="r"/>
  </p:transition>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0"/>
                  </p:tgtEl>
                </p:cond>
              </p:nextCondLst>
            </p:seq>
          </p:childTnLst>
        </p:cTn>
      </p:par>
    </p:tnLst>
    <p:bldLst>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5" name=" 212"/>
          <p:cNvSpPr/>
          <p:nvPr/>
        </p:nvSpPr>
        <p:spPr>
          <a:xfrm>
            <a:off x="7847910" y="3435786"/>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graphicFrame>
        <p:nvGraphicFramePr>
          <p:cNvPr id="2" name="对象 1"/>
          <p:cNvGraphicFramePr>
            <a:graphicFrameLocks noChangeAspect="1"/>
          </p:cNvGraphicFramePr>
          <p:nvPr>
            <p:extLst>
              <p:ext uri="{D42A27DB-BD31-4B8C-83A1-F6EECF244321}">
                <p14:modId xmlns:p14="http://schemas.microsoft.com/office/powerpoint/2010/main" val="103390697"/>
              </p:ext>
            </p:extLst>
          </p:nvPr>
        </p:nvGraphicFramePr>
        <p:xfrm>
          <a:off x="143815" y="0"/>
          <a:ext cx="7848327" cy="4027592"/>
        </p:xfrm>
        <a:graphic>
          <a:graphicData uri="http://schemas.openxmlformats.org/presentationml/2006/ole">
            <mc:AlternateContent xmlns:mc="http://schemas.openxmlformats.org/markup-compatibility/2006">
              <mc:Choice xmlns:v="urn:schemas-microsoft-com:vml" Requires="v">
                <p:oleObj spid="_x0000_s1127466" name="文档" r:id="rId5" imgW="6133744" imgH="3178189" progId="Word.Document.12">
                  <p:embed/>
                </p:oleObj>
              </mc:Choice>
              <mc:Fallback>
                <p:oleObj name="文档" r:id="rId5" imgW="6133744" imgH="3178189" progId="Word.Document.12">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815" y="0"/>
                        <a:ext cx="7848327" cy="4027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4067979" y="1333761"/>
                <a:ext cx="36580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1</m:t>
                          </m:r>
                        </m:num>
                        <m:den>
                          <m:r>
                            <a:rPr lang="zh-CN" altLang="en-US" i="0">
                              <a:solidFill>
                                <a:srgbClr val="FF0000"/>
                              </a:solidFill>
                              <a:latin typeface="Cambria Math" panose="02040503050406030204" pitchFamily="18" charset="0"/>
                            </a:rPr>
                            <m:t>3</m:t>
                          </m:r>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067979" y="1333761"/>
                <a:ext cx="365806" cy="612732"/>
              </a:xfrm>
              <a:prstGeom prst="rect">
                <a:avLst/>
              </a:prstGeom>
              <a:blipFill>
                <a:blip r:embed="rId7" cstate="print"/>
                <a:stretch>
                  <a:fillRect/>
                </a:stretch>
              </a:blipFill>
            </p:spPr>
            <p:txBody>
              <a:bodyPr/>
              <a:lstStyle/>
              <a:p>
                <a:r>
                  <a:rPr lang="zh-CN" altLang="en-US">
                    <a:noFill/>
                  </a:rPr>
                  <a:t> </a:t>
                </a:r>
              </a:p>
            </p:txBody>
          </p:sp>
        </mc:Fallback>
      </mc:AlternateContent>
      <p:sp>
        <p:nvSpPr>
          <p:cNvPr id="6" name="矩形 5"/>
          <p:cNvSpPr/>
          <p:nvPr/>
        </p:nvSpPr>
        <p:spPr>
          <a:xfrm>
            <a:off x="4396311" y="2617710"/>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D</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3"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
        <p:nvSpPr>
          <p:cNvPr id="51" name="矩形 50"/>
          <p:cNvSpPr/>
          <p:nvPr/>
        </p:nvSpPr>
        <p:spPr>
          <a:xfrm>
            <a:off x="179816" y="1635711"/>
            <a:ext cx="6120255" cy="400110"/>
          </a:xfrm>
          <a:prstGeom prst="rect">
            <a:avLst/>
          </a:prstGeom>
        </p:spPr>
        <p:txBody>
          <a:bodyPr wrap="square">
            <a:spAutoFit/>
          </a:bodyPr>
          <a:lstStyle/>
          <a:p>
            <a:r>
              <a:rPr lang="en-US" altLang="zh-CN" sz="2000" dirty="0"/>
              <a:t>1</a:t>
            </a:r>
            <a:r>
              <a:rPr lang="en-US" altLang="zh-CN" sz="2000" i="1" dirty="0"/>
              <a:t>.</a:t>
            </a:r>
            <a:r>
              <a:rPr lang="zh-CN" altLang="zh-CN" sz="2000" dirty="0"/>
              <a:t>互斥事件与对立事件有什么区别与联系</a:t>
            </a:r>
            <a:r>
              <a:rPr lang="en-US" altLang="zh-CN" sz="2000" dirty="0"/>
              <a:t>?</a:t>
            </a:r>
            <a:endParaRPr lang="zh-CN" altLang="zh-CN" sz="2000" dirty="0"/>
          </a:p>
        </p:txBody>
      </p:sp>
      <p:sp>
        <p:nvSpPr>
          <p:cNvPr id="52" name="矩形 51"/>
          <p:cNvSpPr/>
          <p:nvPr/>
        </p:nvSpPr>
        <p:spPr>
          <a:xfrm>
            <a:off x="323823" y="2427744"/>
            <a:ext cx="6840285" cy="1200329"/>
          </a:xfrm>
          <a:prstGeom prst="rect">
            <a:avLst/>
          </a:prstGeom>
        </p:spPr>
        <p:txBody>
          <a:bodyPr wrap="square">
            <a:spAutoFit/>
          </a:bodyPr>
          <a:lstStyle/>
          <a:p>
            <a:r>
              <a:rPr lang="en-US" altLang="zh-CN" dirty="0">
                <a:solidFill>
                  <a:srgbClr val="0000FF"/>
                </a:solidFill>
              </a:rPr>
              <a:t>     </a:t>
            </a:r>
            <a:r>
              <a:rPr lang="zh-CN" altLang="zh-CN" dirty="0">
                <a:solidFill>
                  <a:srgbClr val="0000FF"/>
                </a:solidFill>
              </a:rPr>
              <a:t>互斥与对立都是两个事件的关系</a:t>
            </a:r>
            <a:r>
              <a:rPr lang="en-US" altLang="zh-CN" dirty="0">
                <a:solidFill>
                  <a:srgbClr val="0000FF"/>
                </a:solidFill>
              </a:rPr>
              <a:t>,</a:t>
            </a:r>
            <a:r>
              <a:rPr lang="zh-CN" altLang="zh-CN" dirty="0">
                <a:solidFill>
                  <a:srgbClr val="0000FF"/>
                </a:solidFill>
              </a:rPr>
              <a:t>互斥事件是不可能同时发生的两个事件</a:t>
            </a:r>
            <a:r>
              <a:rPr lang="en-US" altLang="zh-CN" dirty="0">
                <a:solidFill>
                  <a:srgbClr val="0000FF"/>
                </a:solidFill>
              </a:rPr>
              <a:t>,</a:t>
            </a:r>
            <a:r>
              <a:rPr lang="zh-CN" altLang="zh-CN" dirty="0">
                <a:solidFill>
                  <a:srgbClr val="0000FF"/>
                </a:solidFill>
              </a:rPr>
              <a:t>而对立事件除要求这两个事件不同时发生外</a:t>
            </a:r>
            <a:r>
              <a:rPr lang="en-US" altLang="zh-CN" dirty="0">
                <a:solidFill>
                  <a:srgbClr val="0000FF"/>
                </a:solidFill>
              </a:rPr>
              <a:t>,</a:t>
            </a:r>
            <a:r>
              <a:rPr lang="zh-CN" altLang="zh-CN" dirty="0">
                <a:solidFill>
                  <a:srgbClr val="0000FF"/>
                </a:solidFill>
              </a:rPr>
              <a:t>还要求二者之一必须有一个发生</a:t>
            </a:r>
            <a:r>
              <a:rPr lang="en-US" altLang="zh-CN" i="1" dirty="0">
                <a:solidFill>
                  <a:srgbClr val="0000FF"/>
                </a:solidFill>
              </a:rPr>
              <a:t>.</a:t>
            </a:r>
            <a:r>
              <a:rPr lang="zh-CN" altLang="zh-CN" dirty="0">
                <a:solidFill>
                  <a:srgbClr val="0000FF"/>
                </a:solidFill>
              </a:rPr>
              <a:t>因此</a:t>
            </a:r>
            <a:r>
              <a:rPr lang="en-US" altLang="zh-CN" dirty="0">
                <a:solidFill>
                  <a:srgbClr val="0000FF"/>
                </a:solidFill>
              </a:rPr>
              <a:t>,</a:t>
            </a:r>
            <a:r>
              <a:rPr lang="zh-CN" altLang="zh-CN" dirty="0">
                <a:solidFill>
                  <a:srgbClr val="0000FF"/>
                </a:solidFill>
              </a:rPr>
              <a:t>对立事件是互斥事件的特殊情况</a:t>
            </a:r>
            <a:r>
              <a:rPr lang="en-US" altLang="zh-CN" dirty="0">
                <a:solidFill>
                  <a:srgbClr val="0000FF"/>
                </a:solidFill>
              </a:rPr>
              <a:t>,</a:t>
            </a:r>
            <a:r>
              <a:rPr lang="zh-CN" altLang="zh-CN" dirty="0">
                <a:solidFill>
                  <a:srgbClr val="0000FF"/>
                </a:solidFill>
              </a:rPr>
              <a:t>而互斥事件不一定是对立事件</a:t>
            </a:r>
            <a:r>
              <a:rPr lang="en-US" altLang="zh-CN" i="1" dirty="0">
                <a:solidFill>
                  <a:srgbClr val="0000FF"/>
                </a:solidFill>
              </a:rPr>
              <a:t>.</a:t>
            </a:r>
            <a:endParaRPr lang="zh-CN" altLang="zh-CN" dirty="0">
              <a:solidFill>
                <a:srgbClr val="0000FF"/>
              </a:solidFill>
            </a:endParaRPr>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3108942160"/>
              </p:ext>
            </p:extLst>
          </p:nvPr>
        </p:nvGraphicFramePr>
        <p:xfrm>
          <a:off x="320675" y="339725"/>
          <a:ext cx="8064500" cy="3746500"/>
        </p:xfrm>
        <a:graphic>
          <a:graphicData uri="http://schemas.openxmlformats.org/presentationml/2006/ole">
            <mc:AlternateContent xmlns:mc="http://schemas.openxmlformats.org/markup-compatibility/2006">
              <mc:Choice xmlns:v="urn:schemas-microsoft-com:vml" Requires="v">
                <p:oleObj spid="_x0000_s1131557" name="文档" r:id="rId4" imgW="6133744" imgH="2857302" progId="Word.Document.12">
                  <p:embed/>
                </p:oleObj>
              </mc:Choice>
              <mc:Fallback>
                <p:oleObj name="文档" r:id="rId4" imgW="6133744" imgH="2857302" progId="Word.Document.12">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5" y="339725"/>
                        <a:ext cx="8064500" cy="374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a:xfrm>
            <a:off x="107814" y="555905"/>
            <a:ext cx="8587105" cy="1141063"/>
            <a:chOff x="156210" y="255572"/>
            <a:chExt cx="8587105" cy="1454106"/>
          </a:xfrm>
        </p:grpSpPr>
        <p:grpSp>
          <p:nvGrpSpPr>
            <p:cNvPr id="3" name="组合 2"/>
            <p:cNvGrpSpPr/>
            <p:nvPr/>
          </p:nvGrpSpPr>
          <p:grpSpPr>
            <a:xfrm>
              <a:off x="3612381" y="255572"/>
              <a:ext cx="1800233" cy="1454106"/>
              <a:chOff x="8330" y="662"/>
              <a:chExt cx="2790" cy="2389"/>
            </a:xfrm>
          </p:grpSpPr>
          <p:sp>
            <p:nvSpPr>
              <p:cNvPr id="4" name="TextBox 22"/>
              <p:cNvSpPr txBox="1"/>
              <p:nvPr/>
            </p:nvSpPr>
            <p:spPr>
              <a:xfrm>
                <a:off x="8330" y="662"/>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J</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5" name="TextBox 23"/>
              <p:cNvSpPr txBox="1"/>
              <p:nvPr/>
            </p:nvSpPr>
            <p:spPr>
              <a:xfrm>
                <a:off x="9669" y="812"/>
                <a:ext cx="1296" cy="1740"/>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基础检测</a:t>
                </a:r>
              </a:p>
            </p:txBody>
          </p:sp>
          <p:sp>
            <p:nvSpPr>
              <p:cNvPr id="6" name="TextBox 24"/>
              <p:cNvSpPr txBox="1"/>
              <p:nvPr/>
            </p:nvSpPr>
            <p:spPr>
              <a:xfrm>
                <a:off x="8553" y="2471"/>
                <a:ext cx="2567" cy="580"/>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200" dirty="0">
                    <a:solidFill>
                      <a:schemeClr val="bg1"/>
                    </a:solidFill>
                  </a:rPr>
                  <a:t>JICHU    JIANCE</a:t>
                </a:r>
                <a:endParaRPr lang="zh-CN" altLang="en-US" sz="1200" dirty="0">
                  <a:solidFill>
                    <a:schemeClr val="bg1"/>
                  </a:solidFill>
                </a:endParaRPr>
              </a:p>
            </p:txBody>
          </p:sp>
        </p:grpSp>
        <p:grpSp>
          <p:nvGrpSpPr>
            <p:cNvPr id="23" name="组合 25"/>
            <p:cNvGrpSpPr/>
            <p:nvPr/>
          </p:nvGrpSpPr>
          <p:grpSpPr>
            <a:xfrm>
              <a:off x="156210" y="1290955"/>
              <a:ext cx="2734945" cy="88265"/>
              <a:chOff x="421" y="1768"/>
              <a:chExt cx="4307" cy="139"/>
            </a:xfrm>
          </p:grpSpPr>
          <p:sp>
            <p:nvSpPr>
              <p:cNvPr id="10"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1"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7"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24" name="组合 1"/>
            <p:cNvGrpSpPr/>
            <p:nvPr/>
          </p:nvGrpSpPr>
          <p:grpSpPr>
            <a:xfrm>
              <a:off x="6009005" y="1278890"/>
              <a:ext cx="2734310" cy="87630"/>
              <a:chOff x="421" y="1768"/>
              <a:chExt cx="4306" cy="138"/>
            </a:xfrm>
          </p:grpSpPr>
          <p:sp>
            <p:nvSpPr>
              <p:cNvPr id="8"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9"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2"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8"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19"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0"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1"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22"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sp>
        <p:nvSpPr>
          <p:cNvPr id="28" name="文本框 1"/>
          <p:cNvSpPr txBox="1"/>
          <p:nvPr/>
        </p:nvSpPr>
        <p:spPr>
          <a:xfrm>
            <a:off x="683838" y="0"/>
            <a:ext cx="7272399" cy="49244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3200" b="1" dirty="0">
                <a:solidFill>
                  <a:schemeClr val="tx1">
                    <a:lumMod val="85000"/>
                    <a:lumOff val="15000"/>
                  </a:schemeClr>
                </a:solidFill>
                <a:latin typeface="黑体" panose="02010609060101010101" charset="-122"/>
                <a:ea typeface="黑体" panose="02010609060101010101" charset="-122"/>
              </a:rPr>
              <a:t>微专题  </a:t>
            </a:r>
            <a:r>
              <a:rPr lang="en-US" altLang="zh-CN" sz="3200" b="1" dirty="0">
                <a:solidFill>
                  <a:schemeClr val="tx1">
                    <a:lumMod val="85000"/>
                    <a:lumOff val="15000"/>
                  </a:schemeClr>
                </a:solidFill>
                <a:latin typeface="黑体" panose="02010609060101010101" charset="-122"/>
                <a:ea typeface="黑体" panose="02010609060101010101" charset="-122"/>
              </a:rPr>
              <a:t>14</a:t>
            </a:r>
            <a:r>
              <a:rPr lang="zh-CN" altLang="zh-CN" sz="3200" b="1" dirty="0">
                <a:solidFill>
                  <a:schemeClr val="tx1">
                    <a:lumMod val="85000"/>
                    <a:lumOff val="15000"/>
                  </a:schemeClr>
                </a:solidFill>
                <a:latin typeface="黑体" panose="02010609060101010101" charset="-122"/>
                <a:ea typeface="黑体" panose="02010609060101010101" charset="-122"/>
              </a:rPr>
              <a:t>　统计与统计案例</a:t>
            </a:r>
          </a:p>
        </p:txBody>
      </p:sp>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4"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5" name="对象 24"/>
          <p:cNvGraphicFramePr>
            <a:graphicFrameLocks noChangeAspect="1"/>
          </p:cNvGraphicFramePr>
          <p:nvPr>
            <p:extLst>
              <p:ext uri="{D42A27DB-BD31-4B8C-83A1-F6EECF244321}">
                <p14:modId xmlns:p14="http://schemas.microsoft.com/office/powerpoint/2010/main" val="1680958151"/>
              </p:ext>
            </p:extLst>
          </p:nvPr>
        </p:nvGraphicFramePr>
        <p:xfrm>
          <a:off x="231385" y="1728401"/>
          <a:ext cx="7952421" cy="1188530"/>
        </p:xfrm>
        <a:graphic>
          <a:graphicData uri="http://schemas.openxmlformats.org/presentationml/2006/ole">
            <mc:AlternateContent xmlns:mc="http://schemas.openxmlformats.org/markup-compatibility/2006">
              <mc:Choice xmlns:v="urn:schemas-microsoft-com:vml" Requires="v">
                <p:oleObj spid="_x0000_s1132612" name="文档" r:id="rId5" imgW="6241230" imgH="932702" progId="Word.Document.12">
                  <p:embed/>
                </p:oleObj>
              </mc:Choice>
              <mc:Fallback>
                <p:oleObj name="文档" r:id="rId5" imgW="6241230" imgH="932702" progId="Word.Document.12">
                  <p:embed/>
                  <p:pic>
                    <p:nvPicPr>
                      <p:cNvPr id="0"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385" y="1728401"/>
                        <a:ext cx="7952421" cy="11885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389415466"/>
              </p:ext>
            </p:extLst>
          </p:nvPr>
        </p:nvGraphicFramePr>
        <p:xfrm>
          <a:off x="290138" y="2977421"/>
          <a:ext cx="7711900" cy="1439123"/>
        </p:xfrm>
        <a:graphic>
          <a:graphicData uri="http://schemas.openxmlformats.org/presentationml/2006/ole">
            <mc:AlternateContent xmlns:mc="http://schemas.openxmlformats.org/markup-compatibility/2006">
              <mc:Choice xmlns:v="urn:schemas-microsoft-com:vml" Requires="v">
                <p:oleObj spid="_x0000_s1132613" name="文档" r:id="rId7" imgW="6247795" imgH="1050373" progId="Word.Document.12">
                  <p:embed/>
                </p:oleObj>
              </mc:Choice>
              <mc:Fallback>
                <p:oleObj name="文档" r:id="rId7" imgW="6247795" imgH="1050373" progId="Word.Document.12">
                  <p:embed/>
                  <p:pic>
                    <p:nvPicPr>
                      <p:cNvPr id="0" name="Picture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138" y="2977421"/>
                        <a:ext cx="7711900" cy="1439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矩形 26"/>
          <p:cNvSpPr/>
          <p:nvPr/>
        </p:nvSpPr>
        <p:spPr>
          <a:xfrm>
            <a:off x="4213449" y="2062647"/>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29" name="矩形 28"/>
          <p:cNvSpPr/>
          <p:nvPr/>
        </p:nvSpPr>
        <p:spPr>
          <a:xfrm>
            <a:off x="769055" y="3327650"/>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A</a:t>
            </a:r>
            <a:endParaRPr lang="zh-CN" altLang="en-US" dirty="0">
              <a:solidFill>
                <a:srgbClr val="FF0000"/>
              </a:solidFill>
            </a:endParaRPr>
          </a:p>
        </p:txBody>
      </p:sp>
      <p:sp>
        <p:nvSpPr>
          <p:cNvPr id="33" name="左箭头 32">
            <a:hlinkClick r:id="rId9" action="ppaction://hlinksldjump"/>
          </p:cNvPr>
          <p:cNvSpPr/>
          <p:nvPr/>
        </p:nvSpPr>
        <p:spPr>
          <a:xfrm>
            <a:off x="323823" y="195650"/>
            <a:ext cx="648027" cy="504021"/>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solidFill>
                  <a:prstClr val="white"/>
                </a:solidFill>
              </a:rPr>
              <a:t>返</a:t>
            </a:r>
            <a:r>
              <a:rPr lang="zh-CN" altLang="en-US" dirty="0">
                <a:solidFill>
                  <a:prstClr val="white"/>
                </a:solidFill>
              </a:rPr>
              <a:t> </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27" grpId="0"/>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750155052"/>
              </p:ext>
            </p:extLst>
          </p:nvPr>
        </p:nvGraphicFramePr>
        <p:xfrm>
          <a:off x="467829" y="771675"/>
          <a:ext cx="8136339" cy="5453349"/>
        </p:xfrm>
        <a:graphic>
          <a:graphicData uri="http://schemas.openxmlformats.org/presentationml/2006/ole">
            <mc:AlternateContent xmlns:mc="http://schemas.openxmlformats.org/markup-compatibility/2006">
              <mc:Choice xmlns:v="urn:schemas-microsoft-com:vml" Requires="v">
                <p:oleObj spid="_x0000_s1208326" name="文档" r:id="rId3" imgW="5491340" imgH="3558994" progId="Word.Document.12">
                  <p:embed/>
                </p:oleObj>
              </mc:Choice>
              <mc:Fallback>
                <p:oleObj name="文档" r:id="rId3" imgW="5491340" imgH="3558994" progId="Word.Document.12">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29" y="771675"/>
                        <a:ext cx="8136339" cy="5453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25103025"/>
      </p:ext>
    </p:extLst>
  </p:cSld>
  <p:clrMapOvr>
    <a:masterClrMapping/>
  </p:clrMapOvr>
  <p:transition spd="slow" advClick="0" advTm="0">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 212"/>
          <p:cNvSpPr/>
          <p:nvPr/>
        </p:nvSpPr>
        <p:spPr>
          <a:xfrm>
            <a:off x="6876096"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
        <p:nvSpPr>
          <p:cNvPr id="32" name=" 28">
            <a:hlinkClick r:id="rId3" action="ppaction://hlinksldjump"/>
          </p:cNvPr>
          <p:cNvSpPr/>
          <p:nvPr/>
        </p:nvSpPr>
        <p:spPr>
          <a:xfrm>
            <a:off x="810014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30" name="矩形 29"/>
          <p:cNvSpPr/>
          <p:nvPr/>
        </p:nvSpPr>
        <p:spPr>
          <a:xfrm>
            <a:off x="251820" y="627669"/>
            <a:ext cx="8640360" cy="528350"/>
          </a:xfrm>
          <a:prstGeom prst="rect">
            <a:avLst/>
          </a:prstGeom>
        </p:spPr>
        <p:txBody>
          <a:bodyPr wrap="square">
            <a:spAutoFit/>
          </a:bodyPr>
          <a:lstStyle/>
          <a:p>
            <a:pPr indent="254000">
              <a:lnSpc>
                <a:spcPts val="1710"/>
              </a:lnSpc>
              <a:spcAft>
                <a:spcPts val="0"/>
              </a:spcAft>
            </a:pP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a:t>
            </a:r>
            <a:r>
              <a:rPr lang="en-US" altLang="zh-CN"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从</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300</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名学生</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其中男生</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180</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人</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女生</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120</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人</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中按性别用分层抽样的方法抽取</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50</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人参加比赛</a:t>
            </a: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则应该抽取的男生人数为</a:t>
            </a:r>
            <a:r>
              <a:rPr lang="zh-CN" altLang="zh-CN" i="1" u="sng" dirty="0">
                <a:solidFill>
                  <a:srgbClr val="000000"/>
                </a:solidFill>
                <a:uFill>
                  <a:solidFill>
                    <a:srgbClr val="000000"/>
                  </a:solidFill>
                </a:uFill>
                <a:latin typeface="黑体" panose="02010609060101010101" pitchFamily="49" charset="-122"/>
                <a:ea typeface="黑体" panose="02010609060101010101" pitchFamily="49" charset="-122"/>
                <a:cs typeface="Times New Roman" panose="02020603050405020304" pitchFamily="18" charset="0"/>
              </a:rPr>
              <a:t>　　　　</a:t>
            </a:r>
            <a:r>
              <a:rPr lang="en-US" altLang="zh-CN"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endPar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p:cNvSpPr/>
              <p:nvPr/>
            </p:nvSpPr>
            <p:spPr>
              <a:xfrm>
                <a:off x="251820" y="1844935"/>
                <a:ext cx="7632319" cy="2054409"/>
              </a:xfrm>
              <a:prstGeom prst="rect">
                <a:avLst/>
              </a:prstGeom>
            </p:spPr>
            <p:txBody>
              <a:bodyPr wrap="square">
                <a:spAutoFit/>
              </a:bodyPr>
              <a:lstStyle/>
              <a:p>
                <a:pPr>
                  <a:lnSpc>
                    <a:spcPts val="1710"/>
                  </a:lnSpc>
                  <a:spcAft>
                    <a:spcPts val="0"/>
                  </a:spcAft>
                </a:pPr>
                <a:r>
                  <a:rPr lang="en-US"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4</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某车间为了规定工时定额</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需要确定加工零件所花费的时间</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为此进行了</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5</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次试验</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根据收集到的数据</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如下表</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由最小二乘法求得线性回归方程</a:t>
                </a:r>
                <a14:m>
                  <m:oMath xmlns:m="http://schemas.openxmlformats.org/officeDocument/2006/math">
                    <m:limUpp>
                      <m:limUp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UppPr>
                      <m:e>
                        <m:r>
                          <m:rPr>
                            <m:sty m:val="p"/>
                          </m:rPr>
                          <a:rPr lang="en-US" altLang="zh-CN" sz="1800">
                            <a:solidFill>
                              <a:srgbClr val="000000"/>
                            </a:solidFill>
                            <a:effectLst/>
                            <a:latin typeface="Cambria Math" panose="02040503050406030204" pitchFamily="18" charset="0"/>
                            <a:ea typeface="方正书宋_GBK"/>
                            <a:cs typeface="Times New Roman" panose="02020603050405020304" pitchFamily="18" charset="0"/>
                          </a:rPr>
                          <m:t>y</m:t>
                        </m:r>
                      </m:e>
                      <m:lim>
                        <m:r>
                          <a:rPr lang="zh-CN" altLang="zh-CN" sz="1800">
                            <a:solidFill>
                              <a:srgbClr val="000000"/>
                            </a:solidFill>
                            <a:effectLst/>
                            <a:latin typeface="Cambria Math" panose="02040503050406030204" pitchFamily="18" charset="0"/>
                            <a:ea typeface="方正书宋_GBK"/>
                            <a:cs typeface="Times New Roman" panose="02020603050405020304" pitchFamily="18" charset="0"/>
                          </a:rPr>
                          <m:t>＾</m:t>
                        </m:r>
                      </m:lim>
                    </m:limUpp>
                  </m:oMath>
                </a14:m>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0</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67</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x+</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54</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9</a:t>
                </a:r>
                <a:r>
                  <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p>
              <a:p>
                <a:pPr>
                  <a:lnSpc>
                    <a:spcPts val="1710"/>
                  </a:lnSpc>
                  <a:spcAft>
                    <a:spcPts val="0"/>
                  </a:spcAft>
                </a:pPr>
                <a:endParaRPr lang="en-US" altLang="zh-CN" i="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nSpc>
                    <a:spcPts val="1710"/>
                  </a:lnSpc>
                  <a:spcAft>
                    <a:spcPts val="0"/>
                  </a:spcAft>
                </a:pPr>
                <a:endPar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a:lnSpc>
                    <a:spcPts val="1710"/>
                  </a:lnSpc>
                  <a:spcAft>
                    <a:spcPts val="0"/>
                  </a:spcAft>
                </a:pPr>
                <a:endParaRPr lang="en-US" altLang="zh-CN" sz="1800" i="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a:lnSpc>
                    <a:spcPts val="1710"/>
                  </a:lnSpc>
                  <a:spcAft>
                    <a:spcPts val="0"/>
                  </a:spcAft>
                </a:pPr>
                <a:endParaRPr lang="en-US" altLang="zh-CN" i="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nSpc>
                    <a:spcPts val="1710"/>
                  </a:lnSpc>
                  <a:spcAft>
                    <a:spcPts val="0"/>
                  </a:spcAft>
                </a:pPr>
                <a:r>
                  <a:rPr lang="zh-CN" altLang="zh-CN" dirty="0">
                    <a:latin typeface="黑体" panose="02010609060101010101" pitchFamily="49" charset="-122"/>
                    <a:ea typeface="黑体" panose="02010609060101010101" pitchFamily="49" charset="-122"/>
                  </a:rPr>
                  <a:t>现发现表中有一个数据看不清</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请你推断出该数据的值为</a:t>
                </a:r>
                <a:r>
                  <a:rPr lang="zh-CN" altLang="zh-CN" i="1" u="sng" dirty="0">
                    <a:latin typeface="黑体" panose="02010609060101010101" pitchFamily="49" charset="-122"/>
                    <a:ea typeface="黑体" panose="02010609060101010101" pitchFamily="49" charset="-122"/>
                  </a:rPr>
                  <a:t>　　　　</a:t>
                </a:r>
                <a:r>
                  <a:rPr lang="en-US" altLang="zh-CN" i="1" dirty="0">
                    <a:latin typeface="黑体" panose="02010609060101010101" pitchFamily="49" charset="-122"/>
                    <a:ea typeface="黑体" panose="02010609060101010101" pitchFamily="49" charset="-122"/>
                  </a:rPr>
                  <a:t>. </a:t>
                </a:r>
                <a:endParaRPr lang="zh-CN" altLang="zh-CN" dirty="0">
                  <a:latin typeface="黑体" panose="02010609060101010101" pitchFamily="49" charset="-122"/>
                  <a:ea typeface="黑体" panose="02010609060101010101" pitchFamily="49" charset="-122"/>
                </a:endParaRPr>
              </a:p>
              <a:p>
                <a:pPr>
                  <a:lnSpc>
                    <a:spcPts val="1710"/>
                  </a:lnSpc>
                  <a:spcAft>
                    <a:spcPts val="0"/>
                  </a:spcAft>
                </a:pPr>
                <a:endParaRPr lang="zh-CN" altLang="zh-CN" sz="18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251820" y="1844935"/>
                <a:ext cx="7632319" cy="2054409"/>
              </a:xfrm>
              <a:prstGeom prst="rect">
                <a:avLst/>
              </a:prstGeom>
              <a:blipFill>
                <a:blip r:embed="rId4" cstate="print"/>
                <a:stretch>
                  <a:fillRect l="-639" t="-4748" r="-399"/>
                </a:stretch>
              </a:blipFill>
            </p:spPr>
            <p:txBody>
              <a:bodyPr/>
              <a:lstStyle/>
              <a:p>
                <a:r>
                  <a:rPr lang="zh-CN" altLang="en-US">
                    <a:noFill/>
                  </a:rPr>
                  <a:t> </a:t>
                </a:r>
              </a:p>
            </p:txBody>
          </p:sp>
        </mc:Fallback>
      </mc:AlternateContent>
      <p:pic>
        <p:nvPicPr>
          <p:cNvPr id="35" name="图片 34"/>
          <p:cNvPicPr>
            <a:picLocks noChangeAspect="1"/>
          </p:cNvPicPr>
          <p:nvPr/>
        </p:nvPicPr>
        <p:blipFill>
          <a:blip r:embed="rId5" cstate="print"/>
          <a:stretch>
            <a:fillRect/>
          </a:stretch>
        </p:blipFill>
        <p:spPr>
          <a:xfrm>
            <a:off x="2023365" y="2512124"/>
            <a:ext cx="4089227" cy="720030"/>
          </a:xfrm>
          <a:prstGeom prst="rect">
            <a:avLst/>
          </a:prstGeom>
        </p:spPr>
      </p:pic>
      <p:sp>
        <p:nvSpPr>
          <p:cNvPr id="36" name="矩形 35"/>
          <p:cNvSpPr/>
          <p:nvPr/>
        </p:nvSpPr>
        <p:spPr>
          <a:xfrm>
            <a:off x="4156502" y="815517"/>
            <a:ext cx="41549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30</a:t>
            </a:r>
            <a:endParaRPr lang="zh-CN" altLang="en-US" dirty="0">
              <a:solidFill>
                <a:srgbClr val="FF0000"/>
              </a:solidFill>
            </a:endParaRPr>
          </a:p>
        </p:txBody>
      </p:sp>
      <p:sp>
        <p:nvSpPr>
          <p:cNvPr id="37" name="矩形 36"/>
          <p:cNvSpPr/>
          <p:nvPr/>
        </p:nvSpPr>
        <p:spPr>
          <a:xfrm>
            <a:off x="6012060" y="3232154"/>
            <a:ext cx="41549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68</a:t>
            </a:r>
            <a:endParaRPr lang="zh-CN" altLang="en-US" dirty="0">
              <a:solidFill>
                <a:srgbClr val="FF0000"/>
              </a:solidFill>
            </a:endParaRPr>
          </a:p>
        </p:txBody>
      </p:sp>
    </p:spTree>
    <p:extLst>
      <p:ext uri="{BB962C8B-B14F-4D97-AF65-F5344CB8AC3E}">
        <p14:creationId xmlns:p14="http://schemas.microsoft.com/office/powerpoint/2010/main" val="36653922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134246397"/>
              </p:ext>
            </p:extLst>
          </p:nvPr>
        </p:nvGraphicFramePr>
        <p:xfrm>
          <a:off x="539832" y="483663"/>
          <a:ext cx="7992333" cy="5040210"/>
        </p:xfrm>
        <a:graphic>
          <a:graphicData uri="http://schemas.openxmlformats.org/presentationml/2006/ole">
            <mc:AlternateContent xmlns:mc="http://schemas.openxmlformats.org/markup-compatibility/2006">
              <mc:Choice xmlns:v="urn:schemas-microsoft-com:vml" Requires="v">
                <p:oleObj spid="_x0000_s1209350" name="文档" r:id="rId3" imgW="5491340" imgH="3558994" progId="Word.Document.12">
                  <p:embed/>
                </p:oleObj>
              </mc:Choice>
              <mc:Fallback>
                <p:oleObj name="文档" r:id="rId3" imgW="5491340" imgH="3558994" progId="Word.Document.12">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32" y="483663"/>
                        <a:ext cx="7992333" cy="5040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6854637"/>
      </p:ext>
    </p:extLst>
  </p:cSld>
  <p:clrMapOvr>
    <a:masterClrMapping/>
  </p:clrMapOvr>
  <p:transition spd="slow" advClick="0" advTm="0">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7" name="组合 26"/>
          <p:cNvGrpSpPr/>
          <p:nvPr/>
        </p:nvGrpSpPr>
        <p:grpSpPr>
          <a:xfrm>
            <a:off x="179817" y="-92263"/>
            <a:ext cx="8587105" cy="1151950"/>
            <a:chOff x="156210" y="-53631"/>
            <a:chExt cx="8587105" cy="1565491"/>
          </a:xfrm>
        </p:grpSpPr>
        <p:grpSp>
          <p:nvGrpSpPr>
            <p:cNvPr id="28"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29"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30"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51"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1</a:t>
              </a:r>
            </a:p>
          </p:txBody>
        </p:sp>
        <p:grpSp>
          <p:nvGrpSpPr>
            <p:cNvPr id="53" name="组合 38"/>
            <p:cNvGrpSpPr/>
            <p:nvPr/>
          </p:nvGrpSpPr>
          <p:grpSpPr>
            <a:xfrm>
              <a:off x="611725" y="1491675"/>
              <a:ext cx="6623050" cy="432030"/>
              <a:chOff x="611725" y="1563680"/>
              <a:chExt cx="6623050" cy="432030"/>
            </a:xfrm>
          </p:grpSpPr>
          <p:grpSp>
            <p:nvGrpSpPr>
              <p:cNvPr id="54" name="组合 26"/>
              <p:cNvGrpSpPr/>
              <p:nvPr/>
            </p:nvGrpSpPr>
            <p:grpSpPr>
              <a:xfrm>
                <a:off x="611725" y="1563680"/>
                <a:ext cx="6623050" cy="431800"/>
                <a:chOff x="401" y="2369"/>
                <a:chExt cx="10430" cy="680"/>
              </a:xfrm>
            </p:grpSpPr>
            <p:grpSp>
              <p:nvGrpSpPr>
                <p:cNvPr id="56"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2908" cy="388"/>
                </a:xfrm>
                <a:prstGeom prst="rect">
                  <a:avLst/>
                </a:prstGeom>
                <a:noFill/>
              </p:spPr>
              <p:txBody>
                <a:bodyPr wrap="none" lIns="0" tIns="0" rIns="0" bIns="0" rtlCol="0">
                  <a:spAutoFit/>
                </a:bodyPr>
                <a:lstStyle/>
                <a:p>
                  <a:r>
                    <a:rPr lang="zh-CN" altLang="zh-CN" sz="1600" i="1" dirty="0"/>
                    <a:t>　　</a:t>
                  </a:r>
                  <a:r>
                    <a:rPr lang="zh-CN" altLang="zh-CN" sz="1600" dirty="0">
                      <a:latin typeface="黑体" panose="02010609060101010101" charset="-122"/>
                      <a:ea typeface="黑体" panose="02010609060101010101" charset="-122"/>
                    </a:rPr>
                    <a:t>随机抽样的应用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439460"/>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578769" y="-27937"/>
            <a:ext cx="2448102" cy="4185761"/>
          </a:xfrm>
          <a:prstGeom prst="rect">
            <a:avLst/>
          </a:prstGeom>
          <a:solidFill>
            <a:schemeClr val="accent5">
              <a:lumMod val="60000"/>
              <a:lumOff val="40000"/>
            </a:schemeClr>
          </a:solidFill>
        </p:spPr>
        <p:txBody>
          <a:bodyPr wrap="square">
            <a:spAutoFit/>
          </a:bodyPr>
          <a:lstStyle/>
          <a:p>
            <a:r>
              <a:rPr lang="en-US" altLang="zh-CN" sz="1400" dirty="0"/>
              <a:t>1</a:t>
            </a:r>
            <a:r>
              <a:rPr lang="en-US" altLang="zh-CN" sz="1400" i="1" dirty="0"/>
              <a:t>.</a:t>
            </a:r>
            <a:r>
              <a:rPr lang="en-US" altLang="zh-CN" sz="1400" dirty="0"/>
              <a:t>(1)</a:t>
            </a:r>
            <a:r>
              <a:rPr lang="zh-CN" altLang="zh-CN" sz="1400" dirty="0"/>
              <a:t>系统抽样适用的条件是总体容量较大</a:t>
            </a:r>
            <a:r>
              <a:rPr lang="en-US" altLang="zh-CN" sz="1400" dirty="0"/>
              <a:t>,</a:t>
            </a:r>
            <a:r>
              <a:rPr lang="zh-CN" altLang="zh-CN" sz="1400" dirty="0"/>
              <a:t>样本容量也较大</a:t>
            </a:r>
            <a:r>
              <a:rPr lang="en-US" altLang="zh-CN" sz="1400" i="1" dirty="0"/>
              <a:t>.</a:t>
            </a:r>
            <a:endParaRPr lang="zh-CN" altLang="zh-CN" sz="1400" dirty="0"/>
          </a:p>
          <a:p>
            <a:r>
              <a:rPr lang="en-US" altLang="zh-CN" sz="1400" dirty="0"/>
              <a:t>(2)</a:t>
            </a:r>
            <a:r>
              <a:rPr lang="zh-CN" altLang="zh-CN" sz="1400" dirty="0"/>
              <a:t>使用系统抽样时</a:t>
            </a:r>
            <a:r>
              <a:rPr lang="en-US" altLang="zh-CN" sz="1400" dirty="0"/>
              <a:t>,</a:t>
            </a:r>
            <a:r>
              <a:rPr lang="zh-CN" altLang="zh-CN" sz="1400" dirty="0"/>
              <a:t>若总体容量不能被样本容量整除</a:t>
            </a:r>
            <a:r>
              <a:rPr lang="en-US" altLang="zh-CN" sz="1400" dirty="0"/>
              <a:t>,</a:t>
            </a:r>
            <a:r>
              <a:rPr lang="zh-CN" altLang="zh-CN" sz="1400" dirty="0"/>
              <a:t>可以先从总体中随机地剔除几个个体</a:t>
            </a:r>
            <a:r>
              <a:rPr lang="en-US" altLang="zh-CN" sz="1400" dirty="0"/>
              <a:t>,</a:t>
            </a:r>
            <a:r>
              <a:rPr lang="zh-CN" altLang="zh-CN" sz="1400" dirty="0"/>
              <a:t>从而确定分段间隔</a:t>
            </a:r>
            <a:r>
              <a:rPr lang="en-US" altLang="zh-CN" sz="1400" i="1" dirty="0"/>
              <a:t>.</a:t>
            </a:r>
            <a:endParaRPr lang="zh-CN" altLang="zh-CN" sz="1400" dirty="0"/>
          </a:p>
          <a:p>
            <a:r>
              <a:rPr lang="en-US" altLang="zh-CN" sz="1400" dirty="0"/>
              <a:t>2</a:t>
            </a:r>
            <a:r>
              <a:rPr lang="en-US" altLang="zh-CN" sz="1400" i="1" dirty="0"/>
              <a:t>.</a:t>
            </a:r>
            <a:r>
              <a:rPr lang="zh-CN" altLang="zh-CN" sz="1400" dirty="0"/>
              <a:t>分层抽样问题类型及解题思路</a:t>
            </a:r>
          </a:p>
          <a:p>
            <a:r>
              <a:rPr lang="en-US" altLang="zh-CN" sz="1400" dirty="0"/>
              <a:t>(1)</a:t>
            </a:r>
            <a:r>
              <a:rPr lang="zh-CN" altLang="zh-CN" sz="1400" dirty="0"/>
              <a:t>求某层应抽的个体数量</a:t>
            </a:r>
            <a:r>
              <a:rPr lang="en-US" altLang="zh-CN" sz="1400" dirty="0"/>
              <a:t>:</a:t>
            </a:r>
            <a:r>
              <a:rPr lang="zh-CN" altLang="zh-CN" sz="1400" dirty="0"/>
              <a:t>按该层所占总体的比例计算</a:t>
            </a:r>
            <a:r>
              <a:rPr lang="en-US" altLang="zh-CN" sz="1400" i="1" dirty="0"/>
              <a:t>.</a:t>
            </a:r>
            <a:endParaRPr lang="zh-CN" altLang="zh-CN" sz="1400" dirty="0"/>
          </a:p>
          <a:p>
            <a:r>
              <a:rPr lang="en-US" altLang="zh-CN" sz="1400" dirty="0"/>
              <a:t>(2)</a:t>
            </a:r>
            <a:r>
              <a:rPr lang="zh-CN" altLang="zh-CN" sz="1400" dirty="0"/>
              <a:t>已知某层个体数量求总体容量或反之</a:t>
            </a:r>
            <a:r>
              <a:rPr lang="en-US" altLang="zh-CN" sz="1400" dirty="0"/>
              <a:t>:</a:t>
            </a:r>
            <a:r>
              <a:rPr lang="zh-CN" altLang="zh-CN" sz="1400" dirty="0"/>
              <a:t>根据分层抽样就是按比例抽样</a:t>
            </a:r>
            <a:r>
              <a:rPr lang="en-US" altLang="zh-CN" sz="1400" dirty="0"/>
              <a:t>,</a:t>
            </a:r>
            <a:r>
              <a:rPr lang="zh-CN" altLang="zh-CN" sz="1400" dirty="0"/>
              <a:t>列比例式进行计算</a:t>
            </a:r>
            <a:r>
              <a:rPr lang="en-US" altLang="zh-CN" sz="1400" i="1" dirty="0"/>
              <a:t>.</a:t>
            </a:r>
            <a:endParaRPr lang="zh-CN" altLang="zh-CN" sz="1400" dirty="0"/>
          </a:p>
          <a:p>
            <a:r>
              <a:rPr lang="en-US" altLang="zh-CN" sz="1400" dirty="0"/>
              <a:t>(3)</a:t>
            </a:r>
            <a:r>
              <a:rPr lang="zh-CN" altLang="zh-CN" sz="1400" dirty="0"/>
              <a:t>确定是否应用分层抽样</a:t>
            </a:r>
            <a:r>
              <a:rPr lang="en-US" altLang="zh-CN" sz="1400" dirty="0"/>
              <a:t>:</a:t>
            </a:r>
            <a:r>
              <a:rPr lang="zh-CN" altLang="zh-CN" sz="1400" dirty="0"/>
              <a:t>分层抽样适用于总体中个体差异较大的情况</a:t>
            </a:r>
            <a:r>
              <a:rPr lang="en-US" altLang="zh-CN" sz="1400" i="1" dirty="0"/>
              <a:t>.</a:t>
            </a:r>
            <a:endParaRPr lang="zh-CN" altLang="zh-CN" sz="1400" dirty="0"/>
          </a:p>
          <a:p>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08914400"/>
              </p:ext>
            </p:extLst>
          </p:nvPr>
        </p:nvGraphicFramePr>
        <p:xfrm>
          <a:off x="179817" y="1937930"/>
          <a:ext cx="6245225" cy="2950208"/>
        </p:xfrm>
        <a:graphic>
          <a:graphicData uri="http://schemas.openxmlformats.org/presentationml/2006/ole">
            <mc:AlternateContent xmlns:mc="http://schemas.openxmlformats.org/markup-compatibility/2006">
              <mc:Choice xmlns:v="urn:schemas-microsoft-com:vml" Requires="v">
                <p:oleObj spid="_x0000_s1134626" name="文档" r:id="rId5" imgW="5187301" imgH="2548528" progId="Word.Document.12">
                  <p:embed/>
                </p:oleObj>
              </mc:Choice>
              <mc:Fallback>
                <p:oleObj name="文档" r:id="rId5" imgW="5187301" imgH="2548528" progId="Word.Document.12">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17" y="1937930"/>
                        <a:ext cx="6245225" cy="2950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3896551" y="3444995"/>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5" name="矩形 4"/>
          <p:cNvSpPr/>
          <p:nvPr/>
        </p:nvSpPr>
        <p:spPr>
          <a:xfrm>
            <a:off x="1378631" y="4326414"/>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50" name=" 212"/>
          <p:cNvSpPr/>
          <p:nvPr/>
        </p:nvSpPr>
        <p:spPr>
          <a:xfrm>
            <a:off x="5679363" y="4227714"/>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9" restart="whenNotActive" fill="hold" evtFilter="cancelBubble" nodeType="interactiveSeq">
                <p:stCondLst>
                  <p:cond evt="onClick" delay="0">
                    <p:tgtEl>
                      <p:spTgt spid="50"/>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0"/>
                  </p:tgtEl>
                </p:cond>
              </p:nextCondLst>
            </p:seq>
          </p:childTnLst>
        </p:cTn>
      </p:par>
    </p:tnLst>
    <p:bldLst>
      <p:bldP spid="64" grpId="0" animBg="1"/>
      <p:bldP spid="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216204" y="267654"/>
          <a:ext cx="8418478" cy="1800075"/>
        </p:xfrm>
        <a:graphic>
          <a:graphicData uri="http://schemas.openxmlformats.org/presentationml/2006/ole">
            <mc:AlternateContent xmlns:mc="http://schemas.openxmlformats.org/markup-compatibility/2006">
              <mc:Choice xmlns:v="urn:schemas-microsoft-com:vml" Requires="v">
                <p:oleObj spid="_x0000_s1135650" name="文档" r:id="rId4" imgW="4919974" imgH="1052877" progId="Word.Document.12">
                  <p:embed/>
                </p:oleObj>
              </mc:Choice>
              <mc:Fallback>
                <p:oleObj name="文档" r:id="rId4" imgW="4919974" imgH="1052877" progId="Word.Document.12">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04" y="267654"/>
                        <a:ext cx="8418478" cy="18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14" name=" 28"/>
          <p:cNvSpPr/>
          <p:nvPr/>
        </p:nvSpPr>
        <p:spPr>
          <a:xfrm>
            <a:off x="7739225" y="4447275"/>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4" name="对象 3"/>
          <p:cNvGraphicFramePr>
            <a:graphicFrameLocks noChangeAspect="1"/>
          </p:cNvGraphicFramePr>
          <p:nvPr>
            <p:extLst>
              <p:ext uri="{D42A27DB-BD31-4B8C-83A1-F6EECF244321}">
                <p14:modId xmlns:p14="http://schemas.microsoft.com/office/powerpoint/2010/main" val="438981065"/>
              </p:ext>
            </p:extLst>
          </p:nvPr>
        </p:nvGraphicFramePr>
        <p:xfrm>
          <a:off x="212178" y="621710"/>
          <a:ext cx="8164656" cy="1148221"/>
        </p:xfrm>
        <a:graphic>
          <a:graphicData uri="http://schemas.openxmlformats.org/presentationml/2006/ole">
            <mc:AlternateContent xmlns:mc="http://schemas.openxmlformats.org/markup-compatibility/2006">
              <mc:Choice xmlns:v="urn:schemas-microsoft-com:vml" Requires="v">
                <p:oleObj spid="_x0000_s1136736" name="文档" r:id="rId4" imgW="6281947" imgH="885056" progId="Word.Document.12">
                  <p:embed/>
                </p:oleObj>
              </mc:Choice>
              <mc:Fallback>
                <p:oleObj name="文档" r:id="rId4" imgW="6281947" imgH="885056" progId="Word.Document.12">
                  <p:embed/>
                  <p:pic>
                    <p:nvPicPr>
                      <p:cNvPr id="0" name="Picture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78" y="621710"/>
                        <a:ext cx="8164656" cy="1148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10953193"/>
              </p:ext>
            </p:extLst>
          </p:nvPr>
        </p:nvGraphicFramePr>
        <p:xfrm>
          <a:off x="120914" y="1841960"/>
          <a:ext cx="8084609" cy="864036"/>
        </p:xfrm>
        <a:graphic>
          <a:graphicData uri="http://schemas.openxmlformats.org/presentationml/2006/ole">
            <mc:AlternateContent xmlns:mc="http://schemas.openxmlformats.org/markup-compatibility/2006">
              <mc:Choice xmlns:v="urn:schemas-microsoft-com:vml" Requires="v">
                <p:oleObj spid="_x0000_s1136737" name="文档" r:id="rId6" imgW="6133744" imgH="657295" progId="Word.Document.12">
                  <p:embed/>
                </p:oleObj>
              </mc:Choice>
              <mc:Fallback>
                <p:oleObj name="文档" r:id="rId6" imgW="6133744" imgH="657295" progId="Word.Document.12">
                  <p:embed/>
                  <p:pic>
                    <p:nvPicPr>
                      <p:cNvPr id="0" name="Picture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14" y="1841960"/>
                        <a:ext cx="8084609" cy="8640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7984440" y="1258268"/>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
        <p:nvSpPr>
          <p:cNvPr id="7" name="矩形 6"/>
          <p:cNvSpPr/>
          <p:nvPr/>
        </p:nvSpPr>
        <p:spPr>
          <a:xfrm>
            <a:off x="6300072" y="2094841"/>
            <a:ext cx="351378"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D</a:t>
            </a:r>
            <a:endParaRPr lang="zh-CN" altLang="en-US" dirty="0">
              <a:solidFill>
                <a:srgbClr val="FF0000"/>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205053751"/>
              </p:ext>
            </p:extLst>
          </p:nvPr>
        </p:nvGraphicFramePr>
        <p:xfrm>
          <a:off x="320675" y="2870200"/>
          <a:ext cx="7685088" cy="2032000"/>
        </p:xfrm>
        <a:graphic>
          <a:graphicData uri="http://schemas.openxmlformats.org/presentationml/2006/ole">
            <mc:AlternateContent xmlns:mc="http://schemas.openxmlformats.org/markup-compatibility/2006">
              <mc:Choice xmlns:v="urn:schemas-microsoft-com:vml" Requires="v">
                <p:oleObj spid="_x0000_s1136738" name="文档" r:id="rId8" imgW="6133744" imgH="1627175" progId="Word.Document.12">
                  <p:embed/>
                </p:oleObj>
              </mc:Choice>
              <mc:Fallback>
                <p:oleObj name="文档" r:id="rId8" imgW="6133744" imgH="1627175" progId="Word.Document.12">
                  <p:embed/>
                  <p:pic>
                    <p:nvPicPr>
                      <p:cNvPr id="0" name="Picture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 y="2870200"/>
                        <a:ext cx="7685088" cy="20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 212"/>
          <p:cNvSpPr/>
          <p:nvPr/>
        </p:nvSpPr>
        <p:spPr>
          <a:xfrm>
            <a:off x="7847910" y="3517133"/>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答案</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4"/>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2</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4201" cy="388"/>
                </a:xfrm>
                <a:prstGeom prst="rect">
                  <a:avLst/>
                </a:prstGeom>
                <a:noFill/>
              </p:spPr>
              <p:txBody>
                <a:bodyPr wrap="none" lIns="0" tIns="0" rIns="0" bIns="0" rtlCol="0">
                  <a:spAutoFit/>
                </a:bodyPr>
                <a:lstStyle/>
                <a:p>
                  <a:r>
                    <a:rPr lang="zh-CN" altLang="zh-CN" sz="1600" i="1" dirty="0"/>
                    <a:t>　</a:t>
                  </a:r>
                  <a:r>
                    <a:rPr lang="zh-CN" altLang="zh-CN" sz="1600" dirty="0">
                      <a:latin typeface="黑体" panose="02010609060101010101" charset="-122"/>
                      <a:ea typeface="黑体" panose="02010609060101010101" charset="-122"/>
                    </a:rPr>
                    <a:t>用样本数据估计总体的应用</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660087" y="422781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4" name="矩形 63"/>
          <p:cNvSpPr/>
          <p:nvPr/>
        </p:nvSpPr>
        <p:spPr>
          <a:xfrm>
            <a:off x="6379424" y="0"/>
            <a:ext cx="2664111" cy="4185761"/>
          </a:xfrm>
          <a:prstGeom prst="rect">
            <a:avLst/>
          </a:prstGeom>
          <a:solidFill>
            <a:schemeClr val="accent5">
              <a:lumMod val="60000"/>
              <a:lumOff val="40000"/>
            </a:schemeClr>
          </a:solidFill>
        </p:spPr>
        <p:txBody>
          <a:bodyPr wrap="square">
            <a:spAutoFit/>
          </a:bodyPr>
          <a:lstStyle/>
          <a:p>
            <a:r>
              <a:rPr lang="en-US" altLang="zh-CN" sz="1400" dirty="0"/>
              <a:t>1</a:t>
            </a:r>
            <a:r>
              <a:rPr lang="en-US" altLang="zh-CN" sz="1400" i="1" dirty="0"/>
              <a:t>.</a:t>
            </a:r>
            <a:r>
              <a:rPr lang="zh-CN" altLang="zh-CN" sz="1400" dirty="0"/>
              <a:t>茎叶图的优缺点</a:t>
            </a:r>
            <a:r>
              <a:rPr lang="en-US" altLang="zh-CN" sz="1400" dirty="0"/>
              <a:t>:</a:t>
            </a:r>
            <a:r>
              <a:rPr lang="zh-CN" altLang="zh-CN" sz="1400" dirty="0"/>
              <a:t>由茎叶图可以清晰地看到数据的分布情况</a:t>
            </a:r>
            <a:r>
              <a:rPr lang="en-US" altLang="zh-CN" sz="1400" dirty="0"/>
              <a:t>,</a:t>
            </a:r>
            <a:r>
              <a:rPr lang="zh-CN" altLang="zh-CN" sz="1400" dirty="0"/>
              <a:t>这一点同频率分布直方图类似</a:t>
            </a:r>
            <a:r>
              <a:rPr lang="en-US" altLang="zh-CN" sz="1400" i="1" dirty="0"/>
              <a:t>.</a:t>
            </a:r>
            <a:r>
              <a:rPr lang="zh-CN" altLang="zh-CN" sz="1400" dirty="0"/>
              <a:t>它优于频率分布直方图的第一点是从茎叶图中能看到原始数据</a:t>
            </a:r>
            <a:r>
              <a:rPr lang="en-US" altLang="zh-CN" sz="1400" dirty="0"/>
              <a:t>,</a:t>
            </a:r>
            <a:r>
              <a:rPr lang="zh-CN" altLang="zh-CN" sz="1400" dirty="0"/>
              <a:t>没有任何信息损失</a:t>
            </a:r>
            <a:r>
              <a:rPr lang="en-US" altLang="zh-CN" sz="1400" dirty="0"/>
              <a:t>,</a:t>
            </a:r>
            <a:r>
              <a:rPr lang="zh-CN" altLang="zh-CN" sz="1400" dirty="0"/>
              <a:t>第二点是茎叶图便于记录和表示</a:t>
            </a:r>
            <a:r>
              <a:rPr lang="en-US" altLang="zh-CN" sz="1400" i="1" dirty="0"/>
              <a:t>.</a:t>
            </a:r>
            <a:r>
              <a:rPr lang="zh-CN" altLang="zh-CN" sz="1400" dirty="0"/>
              <a:t>其缺点是当样本容量较大时</a:t>
            </a:r>
            <a:r>
              <a:rPr lang="en-US" altLang="zh-CN" sz="1400" dirty="0"/>
              <a:t>,</a:t>
            </a:r>
            <a:r>
              <a:rPr lang="zh-CN" altLang="zh-CN" sz="1400" dirty="0"/>
              <a:t>作图较烦琐</a:t>
            </a:r>
            <a:r>
              <a:rPr lang="en-US" altLang="zh-CN" sz="1400" i="1" dirty="0"/>
              <a:t>.</a:t>
            </a:r>
            <a:endParaRPr lang="zh-CN" altLang="zh-CN" sz="1400" dirty="0"/>
          </a:p>
          <a:p>
            <a:r>
              <a:rPr lang="en-US" altLang="zh-CN" sz="1400" dirty="0"/>
              <a:t>2</a:t>
            </a:r>
            <a:r>
              <a:rPr lang="en-US" altLang="zh-CN" sz="1400" i="1" dirty="0"/>
              <a:t>.</a:t>
            </a:r>
            <a:r>
              <a:rPr lang="en-US" altLang="zh-CN" sz="1400" dirty="0"/>
              <a:t>(1)</a:t>
            </a:r>
            <a:r>
              <a:rPr lang="zh-CN" altLang="zh-CN" sz="1400" dirty="0"/>
              <a:t>准确理解频率分布直方图的数据特点</a:t>
            </a:r>
            <a:r>
              <a:rPr lang="en-US" altLang="zh-CN" sz="1400" dirty="0"/>
              <a:t>,</a:t>
            </a:r>
            <a:r>
              <a:rPr lang="zh-CN" altLang="zh-CN" sz="1400" dirty="0"/>
              <a:t>频率分布直方图中纵轴上的数据是各组的频率除以组距的结果</a:t>
            </a:r>
            <a:r>
              <a:rPr lang="en-US" altLang="zh-CN" sz="1400" dirty="0"/>
              <a:t>,</a:t>
            </a:r>
            <a:r>
              <a:rPr lang="zh-CN" altLang="zh-CN" sz="1400" dirty="0"/>
              <a:t>不要误以为纵轴上的数据是各组的频率</a:t>
            </a:r>
            <a:r>
              <a:rPr lang="en-US" altLang="zh-CN" sz="1400" dirty="0"/>
              <a:t>,</a:t>
            </a:r>
            <a:r>
              <a:rPr lang="zh-CN" altLang="zh-CN" sz="1400" dirty="0"/>
              <a:t>不要和条形图混淆</a:t>
            </a:r>
            <a:r>
              <a:rPr lang="en-US" altLang="zh-CN" sz="1400" i="1" dirty="0"/>
              <a:t>.</a:t>
            </a:r>
            <a:r>
              <a:rPr lang="en-US" altLang="zh-CN" sz="1400" dirty="0"/>
              <a:t>(2)</a:t>
            </a:r>
            <a:r>
              <a:rPr lang="zh-CN" altLang="zh-CN" sz="1400" dirty="0"/>
              <a:t>在很多题目中</a:t>
            </a:r>
            <a:r>
              <a:rPr lang="en-US" altLang="zh-CN" sz="1400" dirty="0"/>
              <a:t>,</a:t>
            </a:r>
            <a:r>
              <a:rPr lang="zh-CN" altLang="zh-CN" sz="1400" dirty="0"/>
              <a:t>频率分布直方图各小长方形的面积之和为</a:t>
            </a:r>
            <a:r>
              <a:rPr lang="en-US" altLang="zh-CN" sz="1400" dirty="0"/>
              <a:t>1,</a:t>
            </a:r>
            <a:r>
              <a:rPr lang="zh-CN" altLang="zh-CN" sz="1400" dirty="0"/>
              <a:t>是解题的关键</a:t>
            </a:r>
            <a:r>
              <a:rPr lang="en-US" altLang="zh-CN" sz="1400" dirty="0"/>
              <a:t>,</a:t>
            </a:r>
            <a:r>
              <a:rPr lang="zh-CN" altLang="zh-CN" sz="1400" dirty="0"/>
              <a:t>常利用样本的频率分布直方图估计总体分布</a:t>
            </a:r>
            <a:r>
              <a:rPr lang="en-US" altLang="zh-CN" sz="1400" i="1" dirty="0"/>
              <a:t>.</a:t>
            </a:r>
            <a:endParaRPr lang="zh-CN" altLang="zh-CN" sz="1400" dirty="0"/>
          </a:p>
        </p:txBody>
      </p:sp>
      <p:sp>
        <p:nvSpPr>
          <p:cNvPr id="65"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321774928"/>
              </p:ext>
            </p:extLst>
          </p:nvPr>
        </p:nvGraphicFramePr>
        <p:xfrm>
          <a:off x="318667" y="1941710"/>
          <a:ext cx="5713945" cy="3000483"/>
        </p:xfrm>
        <a:graphic>
          <a:graphicData uri="http://schemas.openxmlformats.org/presentationml/2006/ole">
            <mc:AlternateContent xmlns:mc="http://schemas.openxmlformats.org/markup-compatibility/2006">
              <mc:Choice xmlns:v="urn:schemas-microsoft-com:vml" Requires="v">
                <p:oleObj spid="_x0000_s1137700" name="文档" r:id="rId5" imgW="4566875" imgH="2299630" progId="Word.Document.12">
                  <p:embed/>
                </p:oleObj>
              </mc:Choice>
              <mc:Fallback>
                <p:oleObj name="文档" r:id="rId5" imgW="4566875" imgH="2299630" progId="Word.Document.12">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667" y="1941710"/>
                        <a:ext cx="5713945" cy="3000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 212"/>
          <p:cNvSpPr/>
          <p:nvPr/>
        </p:nvSpPr>
        <p:spPr>
          <a:xfrm>
            <a:off x="5225679" y="4185761"/>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a:solidFill>
                  <a:schemeClr val="tx1"/>
                </a:solidFill>
              </a:rPr>
              <a:t>答案</a:t>
            </a:r>
            <a:endParaRPr lang="zh-CN" altLang="en-US" sz="2000" b="1" dirty="0">
              <a:solidFill>
                <a:schemeClr val="tx1"/>
              </a:solidFill>
            </a:endParaRPr>
          </a:p>
        </p:txBody>
      </p:sp>
      <p:sp>
        <p:nvSpPr>
          <p:cNvPr id="12" name="矩形 11"/>
          <p:cNvSpPr/>
          <p:nvPr/>
        </p:nvSpPr>
        <p:spPr>
          <a:xfrm>
            <a:off x="1413622" y="3015986"/>
            <a:ext cx="250340" cy="369332"/>
          </a:xfrm>
          <a:prstGeom prst="rect">
            <a:avLst/>
          </a:prstGeom>
        </p:spPr>
        <p:txBody>
          <a:bodyPr wrap="square">
            <a:spAutoFit/>
          </a:bodyPr>
          <a:lstStyle/>
          <a:p>
            <a:r>
              <a:rPr lang="en-US" altLang="zh-CN" dirty="0">
                <a:solidFill>
                  <a:srgbClr val="FF0000"/>
                </a:solidFill>
                <a:latin typeface="Times New Roman" panose="02020603050405020304" pitchFamily="18" charset="0"/>
                <a:ea typeface="黑体" panose="02010609060101010101" charset="-122"/>
              </a:rPr>
              <a:t>B</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seq concurrent="1" nextAc="seek">
              <p:cTn id="9" restart="whenNotActive" fill="hold" evtFilter="cancelBubble" nodeType="interactiveSeq">
                <p:stCondLst>
                  <p:cond evt="onClick" delay="0">
                    <p:tgtEl>
                      <p:spTgt spid="51"/>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1"/>
                  </p:tgtEl>
                </p:cond>
              </p:nextCondLst>
            </p:seq>
          </p:childTnLst>
        </p:cTn>
      </p:par>
    </p:tnLst>
    <p:bldLst>
      <p:bldP spid="64" grpId="0" animBg="1"/>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8"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33703135"/>
              </p:ext>
            </p:extLst>
          </p:nvPr>
        </p:nvGraphicFramePr>
        <p:xfrm>
          <a:off x="323823" y="228600"/>
          <a:ext cx="5904246" cy="1191102"/>
        </p:xfrm>
        <a:graphic>
          <a:graphicData uri="http://schemas.openxmlformats.org/presentationml/2006/ole">
            <mc:AlternateContent xmlns:mc="http://schemas.openxmlformats.org/markup-compatibility/2006">
              <mc:Choice xmlns:v="urn:schemas-microsoft-com:vml" Requires="v">
                <p:oleObj spid="_x0000_s1138752" name="文档" r:id="rId4" imgW="6133744" imgH="1191866" progId="Word.Document.12">
                  <p:embed/>
                </p:oleObj>
              </mc:Choice>
              <mc:Fallback>
                <p:oleObj name="文档" r:id="rId4" imgW="6133744" imgH="1191866" progId="Word.Document.12">
                  <p:embed/>
                  <p:pic>
                    <p:nvPicPr>
                      <p:cNvPr id="0"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228600"/>
                        <a:ext cx="5904246" cy="11911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08012874"/>
              </p:ext>
            </p:extLst>
          </p:nvPr>
        </p:nvGraphicFramePr>
        <p:xfrm>
          <a:off x="179817" y="1419702"/>
          <a:ext cx="6912288" cy="3340014"/>
        </p:xfrm>
        <a:graphic>
          <a:graphicData uri="http://schemas.openxmlformats.org/presentationml/2006/ole">
            <mc:AlternateContent xmlns:mc="http://schemas.openxmlformats.org/markup-compatibility/2006">
              <mc:Choice xmlns:v="urn:schemas-microsoft-com:vml" Requires="v">
                <p:oleObj spid="_x0000_s1138753" name="文档" r:id="rId6" imgW="6133744" imgH="2895563" progId="Word.Document.12">
                  <p:embed/>
                </p:oleObj>
              </mc:Choice>
              <mc:Fallback>
                <p:oleObj name="文档" r:id="rId6" imgW="6133744" imgH="2895563" progId="Word.Document.12">
                  <p:embed/>
                  <p:pic>
                    <p:nvPicPr>
                      <p:cNvPr id="0"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17" y="1419702"/>
                        <a:ext cx="6912288" cy="33400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 28">
            <a:hlinkClick r:id="rId8" action="ppaction://hlinksldjump"/>
          </p:cNvPr>
          <p:cNvSpPr/>
          <p:nvPr/>
        </p:nvSpPr>
        <p:spPr>
          <a:xfrm>
            <a:off x="7740132" y="4155816"/>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339657"/>
            <a:ext cx="8587105" cy="1190227"/>
            <a:chOff x="156210" y="71754"/>
            <a:chExt cx="8587105" cy="1440106"/>
          </a:xfrm>
        </p:grpSpPr>
        <p:grpSp>
          <p:nvGrpSpPr>
            <p:cNvPr id="3" name="组合 27"/>
            <p:cNvGrpSpPr/>
            <p:nvPr/>
          </p:nvGrpSpPr>
          <p:grpSpPr>
            <a:xfrm>
              <a:off x="3612381" y="71754"/>
              <a:ext cx="1800233" cy="1440106"/>
              <a:chOff x="8330" y="360"/>
              <a:chExt cx="2790" cy="2366"/>
            </a:xfrm>
          </p:grpSpPr>
          <p:sp>
            <p:nvSpPr>
              <p:cNvPr id="47" name="TextBox 22"/>
              <p:cNvSpPr txBox="1"/>
              <p:nvPr/>
            </p:nvSpPr>
            <p:spPr>
              <a:xfrm>
                <a:off x="8330" y="360"/>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rPr>
                  <a:t> Z</a:t>
                </a:r>
                <a:endParaRPr lang="zh-CN" altLang="en-US" sz="6600" b="1" dirty="0">
                  <a:ln w="17780" cmpd="sng">
                    <a:solidFill>
                      <a:srgbClr val="FFFFFF"/>
                    </a:solidFill>
                    <a:prstDash val="solid"/>
                    <a:miter lim="800000"/>
                  </a:ln>
                  <a:solidFill>
                    <a:schemeClr val="accent3">
                      <a:lumMod val="75000"/>
                    </a:schemeClr>
                  </a:solidFill>
                  <a:effectLst>
                    <a:outerShdw blurRad="50800" algn="tl" rotWithShape="0">
                      <a:srgbClr val="000000"/>
                    </a:outerShdw>
                  </a:effectLst>
                </a:endParaRPr>
              </a:p>
            </p:txBody>
          </p:sp>
          <p:sp>
            <p:nvSpPr>
              <p:cNvPr id="48" name="TextBox 23"/>
              <p:cNvSpPr txBox="1"/>
              <p:nvPr/>
            </p:nvSpPr>
            <p:spPr>
              <a:xfrm>
                <a:off x="9630" y="608"/>
                <a:ext cx="1296" cy="1652"/>
              </a:xfrm>
              <a:prstGeom prst="rect">
                <a:avLst/>
              </a:prstGeom>
              <a:noFill/>
            </p:spPr>
            <p:txBody>
              <a:bodyPr wrap="square" rtlCol="0">
                <a:spAutoFit/>
              </a:bodyPr>
              <a:lstStyle/>
              <a:p>
                <a:r>
                  <a:rPr lang="zh-CN" altLang="en-US" sz="2400" b="1" dirty="0">
                    <a:solidFill>
                      <a:schemeClr val="accent3">
                        <a:lumMod val="75000"/>
                      </a:schemeClr>
                    </a:solidFill>
                    <a:latin typeface="黑体" panose="02010609060101010101" charset="-122"/>
                  </a:rPr>
                  <a:t>知识整合</a:t>
                </a:r>
              </a:p>
            </p:txBody>
          </p:sp>
          <p:sp>
            <p:nvSpPr>
              <p:cNvPr id="49" name="TextBox 24"/>
              <p:cNvSpPr txBox="1"/>
              <p:nvPr/>
            </p:nvSpPr>
            <p:spPr>
              <a:xfrm>
                <a:off x="8553" y="2221"/>
                <a:ext cx="2567" cy="505"/>
              </a:xfrm>
              <a:prstGeom prst="rect">
                <a:avLst/>
              </a:prstGeom>
              <a:solidFill>
                <a:schemeClr val="accent3">
                  <a:lumMod val="75000"/>
                </a:schemeClr>
              </a:solidFill>
              <a:ln>
                <a:solidFill>
                  <a:srgbClr val="0070C0"/>
                </a:solidFill>
              </a:ln>
            </p:spPr>
            <p:txBody>
              <a:bodyPr wrap="square" rtlCol="0">
                <a:spAutoFit/>
              </a:bodyPr>
              <a:lstStyle/>
              <a:p>
                <a:pPr algn="ctr"/>
                <a:r>
                  <a:rPr lang="en-US" altLang="zh-CN" sz="1050" dirty="0">
                    <a:solidFill>
                      <a:schemeClr val="bg1"/>
                    </a:solidFill>
                  </a:rPr>
                  <a:t>ZHISHI  ZHENGHE</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0"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1"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2"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3"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4"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5"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46" name=" 10"/>
              <p:cNvSpPr/>
              <p:nvPr/>
            </p:nvSpPr>
            <p:spPr>
              <a:xfrm>
                <a:off x="2943" y="1768"/>
                <a:ext cx="86" cy="138"/>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2" name=" 10"/>
              <p:cNvSpPr/>
              <p:nvPr/>
            </p:nvSpPr>
            <p:spPr>
              <a:xfrm>
                <a:off x="1113" y="178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3" name=" 10"/>
              <p:cNvSpPr/>
              <p:nvPr/>
            </p:nvSpPr>
            <p:spPr>
              <a:xfrm>
                <a:off x="173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4" name=" 10"/>
              <p:cNvSpPr/>
              <p:nvPr/>
            </p:nvSpPr>
            <p:spPr>
              <a:xfrm>
                <a:off x="3472"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5" name=" 10"/>
              <p:cNvSpPr/>
              <p:nvPr/>
            </p:nvSpPr>
            <p:spPr>
              <a:xfrm>
                <a:off x="3965"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6" name=" 10"/>
              <p:cNvSpPr/>
              <p:nvPr/>
            </p:nvSpPr>
            <p:spPr>
              <a:xfrm>
                <a:off x="2364"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7" name=" 10"/>
              <p:cNvSpPr/>
              <p:nvPr/>
            </p:nvSpPr>
            <p:spPr>
              <a:xfrm>
                <a:off x="4609"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sp>
            <p:nvSpPr>
              <p:cNvPr id="38" name=" 10"/>
              <p:cNvSpPr/>
              <p:nvPr/>
            </p:nvSpPr>
            <p:spPr>
              <a:xfrm>
                <a:off x="2943" y="1768"/>
                <a:ext cx="119" cy="119"/>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accent3">
                      <a:lumMod val="75000"/>
                    </a:schemeClr>
                  </a:solidFill>
                </a:endParaRPr>
              </a:p>
            </p:txBody>
          </p:sp>
        </p:grpSp>
      </p:grpSp>
      <p:grpSp>
        <p:nvGrpSpPr>
          <p:cNvPr id="6" name="组合 28"/>
          <p:cNvGrpSpPr/>
          <p:nvPr/>
        </p:nvGrpSpPr>
        <p:grpSpPr>
          <a:xfrm>
            <a:off x="7884138" y="4155816"/>
            <a:ext cx="720030" cy="771674"/>
            <a:chOff x="304800" y="672508"/>
            <a:chExt cx="4001433" cy="4001092"/>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50" name="椭圆 49">
              <a:hlinkClick r:id="rId3" action="ppaction://hlinksldjump"/>
            </p:cNvPr>
            <p:cNvSpPr/>
            <p:nvPr/>
          </p:nvSpPr>
          <p:spPr>
            <a:xfrm>
              <a:off x="480359" y="672508"/>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3200" b="1" strike="noStrike" noProof="1">
                  <a:solidFill>
                    <a:srgbClr val="FF0000"/>
                  </a:solidFill>
                </a:rPr>
                <a:t>返</a:t>
              </a:r>
            </a:p>
          </p:txBody>
        </p:sp>
      </p:grpSp>
      <p:sp>
        <p:nvSpPr>
          <p:cNvPr id="53" name="矩形 52"/>
          <p:cNvSpPr/>
          <p:nvPr/>
        </p:nvSpPr>
        <p:spPr>
          <a:xfrm>
            <a:off x="467829" y="2283738"/>
            <a:ext cx="6840285" cy="923330"/>
          </a:xfrm>
          <a:prstGeom prst="rect">
            <a:avLst/>
          </a:prstGeom>
        </p:spPr>
        <p:txBody>
          <a:bodyPr wrap="square">
            <a:spAutoFit/>
          </a:bodyPr>
          <a:lstStyle/>
          <a:p>
            <a:r>
              <a:rPr lang="en-US" altLang="zh-CN" dirty="0">
                <a:solidFill>
                  <a:srgbClr val="0000FF"/>
                </a:solidFill>
              </a:rPr>
              <a:t>(1)</a:t>
            </a:r>
            <a:r>
              <a:rPr lang="zh-CN" altLang="zh-CN" dirty="0">
                <a:solidFill>
                  <a:srgbClr val="0000FF"/>
                </a:solidFill>
              </a:rPr>
              <a:t>每一个基本事件发生的可能性都是相等的</a:t>
            </a:r>
            <a:r>
              <a:rPr lang="en-US" altLang="zh-CN" dirty="0">
                <a:solidFill>
                  <a:srgbClr val="0000FF"/>
                </a:solidFill>
              </a:rPr>
              <a:t>;</a:t>
            </a:r>
            <a:endParaRPr lang="zh-CN" altLang="zh-CN" dirty="0">
              <a:solidFill>
                <a:srgbClr val="0000FF"/>
              </a:solidFill>
            </a:endParaRPr>
          </a:p>
          <a:p>
            <a:r>
              <a:rPr lang="en-US" altLang="zh-CN" dirty="0">
                <a:solidFill>
                  <a:srgbClr val="0000FF"/>
                </a:solidFill>
              </a:rPr>
              <a:t>(2)</a:t>
            </a:r>
            <a:r>
              <a:rPr lang="zh-CN" altLang="zh-CN" dirty="0">
                <a:solidFill>
                  <a:srgbClr val="0000FF"/>
                </a:solidFill>
              </a:rPr>
              <a:t>任何两个基本事件都是互斥的</a:t>
            </a:r>
            <a:r>
              <a:rPr lang="en-US" altLang="zh-CN" dirty="0">
                <a:solidFill>
                  <a:srgbClr val="0000FF"/>
                </a:solidFill>
              </a:rPr>
              <a:t>;</a:t>
            </a:r>
            <a:endParaRPr lang="zh-CN" altLang="zh-CN" dirty="0">
              <a:solidFill>
                <a:srgbClr val="0000FF"/>
              </a:solidFill>
            </a:endParaRPr>
          </a:p>
          <a:p>
            <a:r>
              <a:rPr lang="en-US" altLang="zh-CN" dirty="0">
                <a:solidFill>
                  <a:srgbClr val="0000FF"/>
                </a:solidFill>
              </a:rPr>
              <a:t>(3)</a:t>
            </a:r>
            <a:r>
              <a:rPr lang="zh-CN" altLang="zh-CN" dirty="0">
                <a:solidFill>
                  <a:srgbClr val="0000FF"/>
                </a:solidFill>
              </a:rPr>
              <a:t>任何事件</a:t>
            </a:r>
            <a:r>
              <a:rPr lang="en-US" altLang="zh-CN" dirty="0">
                <a:solidFill>
                  <a:srgbClr val="0000FF"/>
                </a:solidFill>
              </a:rPr>
              <a:t>(</a:t>
            </a:r>
            <a:r>
              <a:rPr lang="zh-CN" altLang="zh-CN" dirty="0">
                <a:solidFill>
                  <a:srgbClr val="0000FF"/>
                </a:solidFill>
              </a:rPr>
              <a:t>除不可能事件</a:t>
            </a:r>
            <a:r>
              <a:rPr lang="en-US" altLang="zh-CN" dirty="0">
                <a:solidFill>
                  <a:srgbClr val="0000FF"/>
                </a:solidFill>
              </a:rPr>
              <a:t>)</a:t>
            </a:r>
            <a:r>
              <a:rPr lang="zh-CN" altLang="zh-CN" dirty="0">
                <a:solidFill>
                  <a:srgbClr val="0000FF"/>
                </a:solidFill>
              </a:rPr>
              <a:t>都可以表示成基本事件的和</a:t>
            </a:r>
            <a:r>
              <a:rPr lang="en-US" altLang="zh-CN" i="1" dirty="0">
                <a:solidFill>
                  <a:srgbClr val="0000FF"/>
                </a:solidFill>
              </a:rPr>
              <a:t>.</a:t>
            </a:r>
            <a:endParaRPr lang="zh-CN" altLang="zh-CN" dirty="0">
              <a:solidFill>
                <a:srgbClr val="0000FF"/>
              </a:solidFill>
            </a:endParaRPr>
          </a:p>
        </p:txBody>
      </p:sp>
      <p:sp>
        <p:nvSpPr>
          <p:cNvPr id="54" name="矩形 53"/>
          <p:cNvSpPr/>
          <p:nvPr/>
        </p:nvSpPr>
        <p:spPr>
          <a:xfrm>
            <a:off x="251820" y="1563708"/>
            <a:ext cx="3575018" cy="400110"/>
          </a:xfrm>
          <a:prstGeom prst="rect">
            <a:avLst/>
          </a:prstGeom>
        </p:spPr>
        <p:txBody>
          <a:bodyPr wrap="none">
            <a:spAutoFit/>
          </a:bodyPr>
          <a:lstStyle/>
          <a:p>
            <a:r>
              <a:rPr lang="en-US" altLang="zh-CN" sz="2000" dirty="0"/>
              <a:t>2</a:t>
            </a:r>
            <a:r>
              <a:rPr lang="en-US" altLang="zh-CN" sz="2000" i="1" dirty="0"/>
              <a:t>.</a:t>
            </a:r>
            <a:r>
              <a:rPr lang="zh-CN" altLang="zh-CN" sz="2000" dirty="0"/>
              <a:t>基本事件的三个特点是什么</a:t>
            </a:r>
            <a:r>
              <a:rPr lang="en-US" altLang="zh-CN" sz="2000" dirty="0"/>
              <a:t>?</a:t>
            </a:r>
            <a:endParaRPr lang="zh-CN" altLang="zh-CN" sz="2000" dirty="0"/>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46996394"/>
              </p:ext>
            </p:extLst>
          </p:nvPr>
        </p:nvGraphicFramePr>
        <p:xfrm>
          <a:off x="251820" y="339657"/>
          <a:ext cx="8496354" cy="3888162"/>
        </p:xfrm>
        <a:graphic>
          <a:graphicData uri="http://schemas.openxmlformats.org/presentationml/2006/ole">
            <mc:AlternateContent xmlns:mc="http://schemas.openxmlformats.org/markup-compatibility/2006">
              <mc:Choice xmlns:v="urn:schemas-microsoft-com:vml" Requires="v">
                <p:oleObj spid="_x0000_s1144865" name="文档" r:id="rId4" imgW="6119364" imgH="2391750" progId="Word.Document.12">
                  <p:embed/>
                </p:oleObj>
              </mc:Choice>
              <mc:Fallback>
                <p:oleObj name="文档" r:id="rId4" imgW="6119364" imgH="2391750" progId="Word.Document.12">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339657"/>
                        <a:ext cx="8496354" cy="388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graphicFrame>
        <p:nvGraphicFramePr>
          <p:cNvPr id="6" name="对象 5"/>
          <p:cNvGraphicFramePr>
            <a:graphicFrameLocks noChangeAspect="1"/>
          </p:cNvGraphicFramePr>
          <p:nvPr>
            <p:extLst>
              <p:ext uri="{D42A27DB-BD31-4B8C-83A1-F6EECF244321}">
                <p14:modId xmlns:p14="http://schemas.microsoft.com/office/powerpoint/2010/main" val="2175016345"/>
              </p:ext>
            </p:extLst>
          </p:nvPr>
        </p:nvGraphicFramePr>
        <p:xfrm>
          <a:off x="323823" y="516953"/>
          <a:ext cx="7560989" cy="3228564"/>
        </p:xfrm>
        <a:graphic>
          <a:graphicData uri="http://schemas.openxmlformats.org/presentationml/2006/ole">
            <mc:AlternateContent xmlns:mc="http://schemas.openxmlformats.org/markup-compatibility/2006">
              <mc:Choice xmlns:v="urn:schemas-microsoft-com:vml" Requires="v">
                <p:oleObj spid="_x0000_s1139772" name="文档" r:id="rId4" imgW="6194302" imgH="2280860" progId="Word.Document.12">
                  <p:embed/>
                </p:oleObj>
              </mc:Choice>
              <mc:Fallback>
                <p:oleObj name="文档" r:id="rId4" imgW="6194302" imgH="2280860" progId="Word.Document.12">
                  <p:embed/>
                  <p:pic>
                    <p:nvPicPr>
                      <p:cNvPr id="0"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23" y="516953"/>
                        <a:ext cx="7560989" cy="32285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 28"/>
          <p:cNvSpPr/>
          <p:nvPr/>
        </p:nvSpPr>
        <p:spPr>
          <a:xfrm>
            <a:off x="7909355" y="4053868"/>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12" name=" 212"/>
          <p:cNvSpPr/>
          <p:nvPr/>
        </p:nvSpPr>
        <p:spPr>
          <a:xfrm>
            <a:off x="6474947"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a:solidFill>
                  <a:schemeClr val="tx1"/>
                </a:solidFill>
              </a:rPr>
              <a:t>答案</a:t>
            </a:r>
            <a:endParaRPr lang="zh-CN" altLang="en-US" sz="2000" b="1" dirty="0">
              <a:solidFill>
                <a:schemeClr val="tx1"/>
              </a:solidFill>
            </a:endParaRPr>
          </a:p>
        </p:txBody>
      </p:sp>
      <p:sp>
        <p:nvSpPr>
          <p:cNvPr id="9" name="矩形 8"/>
          <p:cNvSpPr/>
          <p:nvPr/>
        </p:nvSpPr>
        <p:spPr>
          <a:xfrm>
            <a:off x="3765763" y="1419702"/>
            <a:ext cx="338554"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C</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 name="矩形 1"/>
              <p:cNvSpPr/>
              <p:nvPr/>
            </p:nvSpPr>
            <p:spPr>
              <a:xfrm>
                <a:off x="179817" y="3931776"/>
                <a:ext cx="5989897" cy="651397"/>
              </a:xfrm>
              <a:prstGeom prst="rect">
                <a:avLst/>
              </a:prstGeom>
            </p:spPr>
            <p:txBody>
              <a:bodyPr wrap="square">
                <a:spAutoFit/>
              </a:bodyPr>
              <a:lstStyle/>
              <a:p>
                <a:pPr indent="254000">
                  <a:spcAft>
                    <a:spcPts val="0"/>
                  </a:spcAft>
                </a:pPr>
                <a:r>
                  <a:rPr lang="en-US" altLang="zh-CN" sz="1400" dirty="0">
                    <a:solidFill>
                      <a:srgbClr val="00FF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FFFF"/>
                    </a:solidFill>
                    <a:effectLst/>
                    <a:latin typeface="Times New Roman" panose="02020603050405020304" pitchFamily="18" charset="0"/>
                    <a:ea typeface="黑体" panose="02010609060101010101" pitchFamily="49" charset="-122"/>
                    <a:cs typeface="Times New Roman" panose="02020603050405020304" pitchFamily="18" charset="0"/>
                  </a:rPr>
                  <a:t>解析</a:t>
                </a:r>
                <a:r>
                  <a:rPr lang="zh-CN" altLang="zh-CN" sz="1400" dirty="0">
                    <a:solidFill>
                      <a:srgbClr val="000000"/>
                    </a:solidFill>
                    <a:effectLst/>
                    <a:latin typeface="NEU-BZ-S92"/>
                    <a:ea typeface="MS Mincho" panose="02020609040205080304" pitchFamily="49" charset="-128"/>
                    <a:cs typeface="MS Mincho" panose="02020609040205080304" pitchFamily="49" charset="-128"/>
                  </a:rPr>
                  <a:t>▶</a:t>
                </a:r>
                <a:r>
                  <a:rPr lang="zh-CN"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志愿者的总人数为</a:t>
                </a:r>
                <a14:m>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20</m:t>
                        </m:r>
                      </m:num>
                      <m:den>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0</m:t>
                        </m:r>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16+0</m:t>
                        </m:r>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24</m:t>
                        </m:r>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den>
                    </m:f>
                  </m:oMath>
                </a14:m>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50,</a:t>
                </a: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所以第三组的人数为</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50</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36</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18,</a:t>
                </a: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有疗效的人数为</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18</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12,</a:t>
                </a: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故选</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altLang="zh-CN" sz="14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79817" y="3931776"/>
                <a:ext cx="5989897" cy="651397"/>
              </a:xfrm>
              <a:prstGeom prst="rect">
                <a:avLst/>
              </a:prstGeom>
              <a:blipFill>
                <a:blip r:embed="rId6" cstate="print"/>
                <a:stretch>
                  <a:fillRect l="-305" b="-8411"/>
                </a:stretch>
              </a:blipFill>
            </p:spPr>
            <p:txBody>
              <a:bodyPr/>
              <a:lstStyle/>
              <a:p>
                <a:r>
                  <a:rPr lang="zh-CN" altLang="en-US">
                    <a:noFill/>
                  </a:rPr>
                  <a:t> </a:t>
                </a:r>
              </a:p>
            </p:txBody>
          </p:sp>
        </mc:Fallback>
      </mc:AlternateContent>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1"/>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graphicFrame>
        <p:nvGraphicFramePr>
          <p:cNvPr id="7" name="对象 6"/>
          <p:cNvGraphicFramePr>
            <a:graphicFrameLocks noChangeAspect="1"/>
          </p:cNvGraphicFramePr>
          <p:nvPr>
            <p:extLst>
              <p:ext uri="{D42A27DB-BD31-4B8C-83A1-F6EECF244321}">
                <p14:modId xmlns:p14="http://schemas.microsoft.com/office/powerpoint/2010/main" val="1032711410"/>
              </p:ext>
            </p:extLst>
          </p:nvPr>
        </p:nvGraphicFramePr>
        <p:xfrm>
          <a:off x="80662" y="488322"/>
          <a:ext cx="7828693" cy="2736114"/>
        </p:xfrm>
        <a:graphic>
          <a:graphicData uri="http://schemas.openxmlformats.org/presentationml/2006/ole">
            <mc:AlternateContent xmlns:mc="http://schemas.openxmlformats.org/markup-compatibility/2006">
              <mc:Choice xmlns:v="urn:schemas-microsoft-com:vml" Requires="v">
                <p:oleObj spid="_x0000_s1207304" name="文档" r:id="rId4" imgW="6133744" imgH="2067537" progId="Word.Document.12">
                  <p:embed/>
                </p:oleObj>
              </mc:Choice>
              <mc:Fallback>
                <p:oleObj name="文档" r:id="rId4" imgW="6133744" imgH="2067537" progId="Word.Document.12">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2" y="488322"/>
                        <a:ext cx="7828693" cy="27361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 28"/>
          <p:cNvSpPr/>
          <p:nvPr/>
        </p:nvSpPr>
        <p:spPr>
          <a:xfrm>
            <a:off x="7909355" y="4053868"/>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12" name=" 212"/>
          <p:cNvSpPr/>
          <p:nvPr/>
        </p:nvSpPr>
        <p:spPr>
          <a:xfrm>
            <a:off x="6474947" y="4011810"/>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a:solidFill>
                  <a:schemeClr val="tx1"/>
                </a:solidFill>
              </a:rPr>
              <a:t>答案</a:t>
            </a:r>
            <a:endParaRPr lang="zh-CN" altLang="en-US" sz="2000" b="1" dirty="0">
              <a:solidFill>
                <a:schemeClr val="tx1"/>
              </a:solidFill>
            </a:endParaRPr>
          </a:p>
        </p:txBody>
      </p:sp>
      <p:sp>
        <p:nvSpPr>
          <p:cNvPr id="10" name="矩形 9"/>
          <p:cNvSpPr/>
          <p:nvPr/>
        </p:nvSpPr>
        <p:spPr>
          <a:xfrm>
            <a:off x="1979892" y="2549953"/>
            <a:ext cx="300082"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3</a:t>
            </a:r>
            <a:endParaRPr lang="zh-CN" altLang="en-US" dirty="0">
              <a:solidFill>
                <a:srgbClr val="FF0000"/>
              </a:solidFill>
            </a:endParaRPr>
          </a:p>
        </p:txBody>
      </p:sp>
      <p:sp>
        <p:nvSpPr>
          <p:cNvPr id="13" name="矩形 12"/>
          <p:cNvSpPr/>
          <p:nvPr/>
        </p:nvSpPr>
        <p:spPr>
          <a:xfrm>
            <a:off x="5436036" y="2821088"/>
            <a:ext cx="646331"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黑体" panose="02010609060101010101" charset="-122"/>
              </a:rPr>
              <a:t>6000</a:t>
            </a:r>
            <a:endParaRPr lang="zh-CN" altLang="en-US" dirty="0">
              <a:solidFill>
                <a:srgbClr val="FF0000"/>
              </a:solidFill>
            </a:endParaRPr>
          </a:p>
        </p:txBody>
      </p:sp>
      <p:sp>
        <p:nvSpPr>
          <p:cNvPr id="2" name="矩形 1"/>
          <p:cNvSpPr/>
          <p:nvPr/>
        </p:nvSpPr>
        <p:spPr>
          <a:xfrm>
            <a:off x="117710" y="3525735"/>
            <a:ext cx="6393088" cy="954107"/>
          </a:xfrm>
          <a:prstGeom prst="rect">
            <a:avLst/>
          </a:prstGeom>
        </p:spPr>
        <p:txBody>
          <a:bodyPr wrap="square">
            <a:spAutoFit/>
          </a:bodyPr>
          <a:lstStyle/>
          <a:p>
            <a:pPr indent="254000">
              <a:spcAft>
                <a:spcPts val="0"/>
              </a:spcAft>
            </a:pPr>
            <a:r>
              <a:rPr lang="en-US" altLang="zh-CN" sz="1400" dirty="0">
                <a:solidFill>
                  <a:srgbClr val="00FF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00FFFF"/>
                </a:solidFill>
                <a:latin typeface="Times New Roman" panose="02020603050405020304" pitchFamily="18" charset="0"/>
                <a:ea typeface="黑体" panose="02010609060101010101" pitchFamily="49" charset="-122"/>
                <a:cs typeface="Times New Roman" panose="02020603050405020304" pitchFamily="18" charset="0"/>
              </a:rPr>
              <a:t>解析</a:t>
            </a:r>
            <a:r>
              <a:rPr lang="zh-CN" altLang="zh-CN" sz="600" dirty="0">
                <a:solidFill>
                  <a:srgbClr val="000000"/>
                </a:solidFill>
                <a:latin typeface="NEU-BZ-S92"/>
                <a:ea typeface="MS Mincho" panose="02020609040205080304" pitchFamily="49" charset="-128"/>
                <a:cs typeface="MS Mincho" panose="02020609040205080304" pitchFamily="49" charset="-128"/>
              </a:rPr>
              <a:t>▶</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由频率分布直方图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latin typeface="NEU-BZ-S92"/>
              <a:ea typeface="方正书宋_GBK"/>
              <a:cs typeface="Times New Roman" panose="02020603050405020304" pitchFamily="18" charset="0"/>
            </a:endParaRPr>
          </a:p>
          <a:p>
            <a:pPr indent="254000">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可得</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解得</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latin typeface="NEU-BZ-S92"/>
              <a:ea typeface="方正书宋_GBK"/>
              <a:cs typeface="Times New Roman" panose="02020603050405020304" pitchFamily="18" charset="0"/>
            </a:endParaRPr>
          </a:p>
          <a:p>
            <a:pPr indent="254000">
              <a:spcAft>
                <a:spcPts val="0"/>
              </a:spcAft>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消费金额在区间</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内的频率为</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endParaRPr lang="zh-CN" altLang="zh-CN" sz="1400" dirty="0">
              <a:solidFill>
                <a:srgbClr val="000000"/>
              </a:solidFill>
              <a:latin typeface="NEU-BZ-S92"/>
              <a:ea typeface="方正书宋_GBK"/>
              <a:cs typeface="Times New Roman" panose="02020603050405020304" pitchFamily="18" charset="0"/>
            </a:endParaRPr>
          </a:p>
          <a:p>
            <a:pPr indent="254000">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所以消费金额在区间</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内的购物者的人数为</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6000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671521615"/>
      </p:ext>
    </p:extLst>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1"/>
                  </p:tgtEl>
                </p:cond>
              </p:nextCondLst>
            </p:seq>
          </p:childTnLst>
        </p:cTn>
      </p:par>
    </p:tnLst>
    <p:bldLst>
      <p:bldP spid="10" grpId="0"/>
      <p:bldP spid="13" grpId="0"/>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3</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2585" cy="388"/>
                </a:xfrm>
                <a:prstGeom prst="rect">
                  <a:avLst/>
                </a:prstGeom>
                <a:noFill/>
              </p:spPr>
              <p:txBody>
                <a:bodyPr wrap="none" lIns="0" tIns="0" rIns="0" bIns="0" rtlCol="0">
                  <a:spAutoFit/>
                </a:bodyPr>
                <a:lstStyle/>
                <a:p>
                  <a:r>
                    <a:rPr lang="zh-CN" altLang="zh-CN" sz="1600" i="1" dirty="0">
                      <a:latin typeface="黑体" panose="02010609060101010101" charset="-122"/>
                      <a:ea typeface="黑体" panose="02010609060101010101" charset="-122"/>
                    </a:rPr>
                    <a:t>　</a:t>
                  </a:r>
                  <a:r>
                    <a:rPr lang="zh-CN" altLang="zh-CN" sz="1600" i="1" dirty="0"/>
                    <a:t>　</a:t>
                  </a:r>
                  <a:r>
                    <a:rPr lang="zh-CN" altLang="zh-CN" sz="1600" dirty="0">
                      <a:latin typeface="黑体" panose="02010609060101010101" charset="-122"/>
                      <a:ea typeface="黑体" panose="02010609060101010101" charset="-122"/>
                    </a:rPr>
                    <a:t>线性回归分析</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726667" y="4429125"/>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132958533"/>
              </p:ext>
            </p:extLst>
          </p:nvPr>
        </p:nvGraphicFramePr>
        <p:xfrm>
          <a:off x="-108194" y="1981200"/>
          <a:ext cx="6408266" cy="2966649"/>
        </p:xfrm>
        <a:graphic>
          <a:graphicData uri="http://schemas.openxmlformats.org/presentationml/2006/ole">
            <mc:AlternateContent xmlns:mc="http://schemas.openxmlformats.org/markup-compatibility/2006">
              <mc:Choice xmlns:v="urn:schemas-microsoft-com:vml" Requires="v">
                <p:oleObj spid="_x0000_s1140772" name="文档" r:id="rId5" imgW="4832876" imgH="2095296" progId="Word.Document.12">
                  <p:embed/>
                </p:oleObj>
              </mc:Choice>
              <mc:Fallback>
                <p:oleObj name="文档" r:id="rId5" imgW="4832876" imgH="2095296" progId="Word.Document.12">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94" y="1981200"/>
                        <a:ext cx="6408266" cy="29666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1" name="矩形 50"/>
              <p:cNvSpPr/>
              <p:nvPr/>
            </p:nvSpPr>
            <p:spPr>
              <a:xfrm>
                <a:off x="6387216" y="349795"/>
                <a:ext cx="2664111" cy="3752246"/>
              </a:xfrm>
              <a:prstGeom prst="rect">
                <a:avLst/>
              </a:prstGeom>
              <a:solidFill>
                <a:schemeClr val="accent5">
                  <a:lumMod val="60000"/>
                  <a:lumOff val="40000"/>
                </a:schemeClr>
              </a:solidFill>
            </p:spPr>
            <p:txBody>
              <a:bodyPr wrap="square">
                <a:spAutoFit/>
              </a:bodyPr>
              <a:lstStyle/>
              <a:p>
                <a:r>
                  <a:rPr lang="zh-CN" altLang="zh-CN" sz="1400" dirty="0"/>
                  <a:t>线性回归分析问题的类型及解题方法</a:t>
                </a:r>
              </a:p>
              <a:p>
                <a:r>
                  <a:rPr lang="en-US" altLang="zh-CN" sz="1400" dirty="0"/>
                  <a:t>(1)</a:t>
                </a:r>
                <a:r>
                  <a:rPr lang="zh-CN" altLang="zh-CN" sz="1400" dirty="0"/>
                  <a:t>求线性回归方程</a:t>
                </a:r>
              </a:p>
              <a:p>
                <a:r>
                  <a:rPr lang="zh-CN" altLang="zh-CN" sz="1400" i="1" dirty="0"/>
                  <a:t>①</a:t>
                </a:r>
                <a:r>
                  <a:rPr lang="zh-CN" altLang="zh-CN" sz="1400" dirty="0"/>
                  <a:t>利用公式</a:t>
                </a:r>
                <a:r>
                  <a:rPr lang="en-US" altLang="zh-CN" sz="1400" dirty="0"/>
                  <a:t>,</a:t>
                </a:r>
                <a:r>
                  <a:rPr lang="zh-CN" altLang="zh-CN" sz="1400" dirty="0"/>
                  <a:t>求出回归系数</a:t>
                </a:r>
                <a14:m>
                  <m:oMath xmlns:m="http://schemas.openxmlformats.org/officeDocument/2006/math">
                    <m:limUpp>
                      <m:limUppPr>
                        <m:ctrlPr>
                          <a:rPr lang="zh-CN" altLang="zh-CN" sz="1400" i="1">
                            <a:latin typeface="Cambria Math" panose="02040503050406030204" pitchFamily="18" charset="0"/>
                          </a:rPr>
                        </m:ctrlPr>
                      </m:limUppPr>
                      <m:e>
                        <m:r>
                          <m:rPr>
                            <m:sty m:val="p"/>
                          </m:rPr>
                          <a:rPr lang="en-US" altLang="zh-CN" sz="1400">
                            <a:latin typeface="Cambria Math" panose="02040503050406030204" pitchFamily="18" charset="0"/>
                          </a:rPr>
                          <m:t>b</m:t>
                        </m:r>
                      </m:e>
                      <m:lim>
                        <m:r>
                          <a:rPr lang="zh-CN" altLang="zh-CN" sz="1400">
                            <a:latin typeface="Cambria Math" panose="02040503050406030204" pitchFamily="18" charset="0"/>
                          </a:rPr>
                          <m:t>＾</m:t>
                        </m:r>
                      </m:lim>
                    </m:limUpp>
                  </m:oMath>
                </a14:m>
                <a:r>
                  <a:rPr lang="en-US" altLang="zh-CN" sz="1400" i="1" dirty="0"/>
                  <a:t>.</a:t>
                </a:r>
                <a:endParaRPr lang="zh-CN" altLang="zh-CN" sz="1400" dirty="0"/>
              </a:p>
              <a:p>
                <a:r>
                  <a:rPr lang="zh-CN" altLang="zh-CN" sz="1400" i="1" dirty="0"/>
                  <a:t>②</a:t>
                </a:r>
                <a:r>
                  <a:rPr lang="zh-CN" altLang="zh-CN" sz="1400" dirty="0"/>
                  <a:t>待定系数法</a:t>
                </a:r>
                <a:r>
                  <a:rPr lang="en-US" altLang="zh-CN" sz="1400" dirty="0"/>
                  <a:t>:</a:t>
                </a:r>
                <a:r>
                  <a:rPr lang="zh-CN" altLang="zh-CN" sz="1400" dirty="0"/>
                  <a:t>利用回归直线过样本点的中心求系数</a:t>
                </a:r>
                <a14:m>
                  <m:oMath xmlns:m="http://schemas.openxmlformats.org/officeDocument/2006/math">
                    <m:limUpp>
                      <m:limUppPr>
                        <m:ctrlPr>
                          <a:rPr lang="zh-CN" altLang="zh-CN" sz="1400" i="1">
                            <a:latin typeface="Cambria Math" panose="02040503050406030204" pitchFamily="18" charset="0"/>
                          </a:rPr>
                        </m:ctrlPr>
                      </m:limUppPr>
                      <m:e>
                        <m:r>
                          <m:rPr>
                            <m:sty m:val="p"/>
                          </m:rPr>
                          <a:rPr lang="en-US" altLang="zh-CN" sz="1400">
                            <a:latin typeface="Cambria Math" panose="02040503050406030204" pitchFamily="18" charset="0"/>
                          </a:rPr>
                          <m:t>a</m:t>
                        </m:r>
                      </m:e>
                      <m:lim>
                        <m:r>
                          <a:rPr lang="zh-CN" altLang="zh-CN" sz="1400">
                            <a:latin typeface="Cambria Math" panose="02040503050406030204" pitchFamily="18" charset="0"/>
                          </a:rPr>
                          <m:t>＾</m:t>
                        </m:r>
                      </m:lim>
                    </m:limUpp>
                  </m:oMath>
                </a14:m>
                <a:r>
                  <a:rPr lang="en-US" altLang="zh-CN" sz="1400" i="1" dirty="0"/>
                  <a:t>.</a:t>
                </a:r>
                <a:endParaRPr lang="zh-CN" altLang="zh-CN" sz="1400" dirty="0"/>
              </a:p>
              <a:p>
                <a:r>
                  <a:rPr lang="en-US" altLang="zh-CN" sz="1400" dirty="0"/>
                  <a:t>(2)</a:t>
                </a:r>
                <a:r>
                  <a:rPr lang="zh-CN" altLang="zh-CN" sz="1400" dirty="0"/>
                  <a:t>利用回归方程进行预测</a:t>
                </a:r>
                <a:r>
                  <a:rPr lang="en-US" altLang="zh-CN" sz="1400" dirty="0"/>
                  <a:t>,</a:t>
                </a:r>
                <a:r>
                  <a:rPr lang="zh-CN" altLang="zh-CN" sz="1400" dirty="0"/>
                  <a:t>把线性回归方程看作一次函数</a:t>
                </a:r>
                <a:r>
                  <a:rPr lang="en-US" altLang="zh-CN" sz="1400" dirty="0"/>
                  <a:t>,</a:t>
                </a:r>
                <a:r>
                  <a:rPr lang="zh-CN" altLang="zh-CN" sz="1400" dirty="0"/>
                  <a:t>求函数值</a:t>
                </a:r>
                <a:r>
                  <a:rPr lang="en-US" altLang="zh-CN" sz="1400" i="1" dirty="0"/>
                  <a:t>.</a:t>
                </a:r>
                <a:endParaRPr lang="zh-CN" altLang="zh-CN" sz="1400" dirty="0"/>
              </a:p>
              <a:p>
                <a:r>
                  <a:rPr lang="en-US" altLang="zh-CN" sz="1400" dirty="0"/>
                  <a:t>(3)</a:t>
                </a:r>
                <a:r>
                  <a:rPr lang="zh-CN" altLang="zh-CN" sz="1400" dirty="0"/>
                  <a:t>利用回归直线判断正、负相关</a:t>
                </a:r>
                <a:r>
                  <a:rPr lang="en-US" altLang="zh-CN" sz="1400" dirty="0"/>
                  <a:t>;</a:t>
                </a:r>
                <a:r>
                  <a:rPr lang="zh-CN" altLang="zh-CN" sz="1400" dirty="0"/>
                  <a:t>决定正相关还是负相关的是系数</a:t>
                </a:r>
                <a14:m>
                  <m:oMath xmlns:m="http://schemas.openxmlformats.org/officeDocument/2006/math">
                    <m:limUpp>
                      <m:limUppPr>
                        <m:ctrlPr>
                          <a:rPr lang="zh-CN" altLang="zh-CN" sz="1400" i="1">
                            <a:latin typeface="Cambria Math" panose="02040503050406030204" pitchFamily="18" charset="0"/>
                          </a:rPr>
                        </m:ctrlPr>
                      </m:limUppPr>
                      <m:e>
                        <m:r>
                          <m:rPr>
                            <m:sty m:val="p"/>
                          </m:rPr>
                          <a:rPr lang="en-US" altLang="zh-CN" sz="1400">
                            <a:latin typeface="Cambria Math" panose="02040503050406030204" pitchFamily="18" charset="0"/>
                          </a:rPr>
                          <m:t>b</m:t>
                        </m:r>
                      </m:e>
                      <m:lim>
                        <m:r>
                          <a:rPr lang="zh-CN" altLang="zh-CN" sz="1400">
                            <a:latin typeface="Cambria Math" panose="02040503050406030204" pitchFamily="18" charset="0"/>
                          </a:rPr>
                          <m:t>＾</m:t>
                        </m:r>
                      </m:lim>
                    </m:limUpp>
                  </m:oMath>
                </a14:m>
                <a:r>
                  <a:rPr lang="en-US" altLang="zh-CN" sz="1400" i="1" dirty="0"/>
                  <a:t>.</a:t>
                </a:r>
                <a:endParaRPr lang="zh-CN" altLang="zh-CN" sz="1400" dirty="0"/>
              </a:p>
              <a:p>
                <a:r>
                  <a:rPr lang="en-US" altLang="zh-CN" sz="1400" dirty="0"/>
                  <a:t>(4)</a:t>
                </a:r>
                <a:r>
                  <a:rPr lang="zh-CN" altLang="zh-CN" sz="1400" dirty="0"/>
                  <a:t>回归方程的拟合效果</a:t>
                </a:r>
                <a:r>
                  <a:rPr lang="en-US" altLang="zh-CN" sz="1400" dirty="0"/>
                  <a:t>,</a:t>
                </a:r>
                <a:r>
                  <a:rPr lang="zh-CN" altLang="zh-CN" sz="1400" dirty="0"/>
                  <a:t>可以利用相关系数判断</a:t>
                </a:r>
                <a:r>
                  <a:rPr lang="en-US" altLang="zh-CN" sz="1400" dirty="0"/>
                  <a:t>,</a:t>
                </a:r>
                <a:r>
                  <a:rPr lang="zh-CN" altLang="zh-CN" sz="1400" dirty="0"/>
                  <a:t>当</a:t>
                </a:r>
                <a:r>
                  <a:rPr lang="en-US" altLang="zh-CN" sz="1400" i="1" dirty="0"/>
                  <a:t>|r|</a:t>
                </a:r>
                <a:r>
                  <a:rPr lang="zh-CN" altLang="zh-CN" sz="1400" dirty="0"/>
                  <a:t>越趋近于</a:t>
                </a:r>
                <a:r>
                  <a:rPr lang="en-US" altLang="zh-CN" sz="1400" dirty="0"/>
                  <a:t>1</a:t>
                </a:r>
                <a:r>
                  <a:rPr lang="zh-CN" altLang="zh-CN" sz="1400" dirty="0"/>
                  <a:t>时</a:t>
                </a:r>
                <a:r>
                  <a:rPr lang="en-US" altLang="zh-CN" sz="1400" dirty="0"/>
                  <a:t>,</a:t>
                </a:r>
                <a:r>
                  <a:rPr lang="zh-CN" altLang="zh-CN" sz="1400" dirty="0"/>
                  <a:t>两变量的线性相关性越强</a:t>
                </a:r>
                <a:r>
                  <a:rPr lang="en-US" altLang="zh-CN" sz="1400" i="1" dirty="0"/>
                  <a:t>.</a:t>
                </a:r>
                <a:endParaRPr lang="zh-CN" altLang="zh-CN" sz="1400" dirty="0"/>
              </a:p>
            </p:txBody>
          </p:sp>
        </mc:Choice>
        <mc:Fallback xmlns="">
          <p:sp>
            <p:nvSpPr>
              <p:cNvPr id="51" name="矩形 50"/>
              <p:cNvSpPr>
                <a:spLocks noRot="1" noChangeAspect="1" noMove="1" noResize="1" noEditPoints="1" noAdjustHandles="1" noChangeArrowheads="1" noChangeShapeType="1" noTextEdit="1"/>
              </p:cNvSpPr>
              <p:nvPr/>
            </p:nvSpPr>
            <p:spPr>
              <a:xfrm>
                <a:off x="6394201" y="349795"/>
                <a:ext cx="2664111" cy="3752246"/>
              </a:xfrm>
              <a:prstGeom prst="rect">
                <a:avLst/>
              </a:prstGeom>
              <a:blipFill rotWithShape="0">
                <a:blip r:embed="rId7" cstate="print"/>
                <a:stretch>
                  <a:fillRect l="-686" t="-162" b="-812"/>
                </a:stretch>
              </a:blipFill>
            </p:spPr>
            <p:txBody>
              <a:bodyPr/>
              <a:lstStyle/>
              <a:p>
                <a:r>
                  <a:rPr lang="zh-CN" altLang="en-US">
                    <a:noFill/>
                  </a:rPr>
                  <a:t> </a:t>
                </a:r>
              </a:p>
            </p:txBody>
          </p:sp>
        </mc:Fallback>
      </mc:AlternateContent>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118693879"/>
              </p:ext>
            </p:extLst>
          </p:nvPr>
        </p:nvGraphicFramePr>
        <p:xfrm>
          <a:off x="251820" y="267654"/>
          <a:ext cx="7776324" cy="5123875"/>
        </p:xfrm>
        <a:graphic>
          <a:graphicData uri="http://schemas.openxmlformats.org/presentationml/2006/ole">
            <mc:AlternateContent xmlns:mc="http://schemas.openxmlformats.org/markup-compatibility/2006">
              <mc:Choice xmlns:v="urn:schemas-microsoft-com:vml" Requires="v">
                <p:oleObj spid="_x0000_s1149984" name="文档" r:id="rId4" imgW="5030534" imgH="3347476" progId="Word.Document.12">
                  <p:embed/>
                </p:oleObj>
              </mc:Choice>
              <mc:Fallback>
                <p:oleObj name="文档" r:id="rId4" imgW="5030534" imgH="3347476" progId="Word.Document.12">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20" y="267654"/>
                        <a:ext cx="7776324" cy="51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3" name="对象 2"/>
          <p:cNvGraphicFramePr>
            <a:graphicFrameLocks noChangeAspect="1"/>
          </p:cNvGraphicFramePr>
          <p:nvPr/>
        </p:nvGraphicFramePr>
        <p:xfrm>
          <a:off x="179816" y="516953"/>
          <a:ext cx="8424351" cy="3144655"/>
        </p:xfrm>
        <a:graphic>
          <a:graphicData uri="http://schemas.openxmlformats.org/presentationml/2006/ole">
            <mc:AlternateContent xmlns:mc="http://schemas.openxmlformats.org/markup-compatibility/2006">
              <mc:Choice xmlns:v="urn:schemas-microsoft-com:vml" Requires="v">
                <p:oleObj spid="_x0000_s1142819" name="文档" r:id="rId5" imgW="6119364" imgH="2287228" progId="Word.Document.12">
                  <p:embed/>
                </p:oleObj>
              </mc:Choice>
              <mc:Fallback>
                <p:oleObj name="文档" r:id="rId5" imgW="6119364" imgH="2287228" progId="Word.Document.12">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16" y="516953"/>
                        <a:ext cx="8424351" cy="3144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481085528"/>
              </p:ext>
            </p:extLst>
          </p:nvPr>
        </p:nvGraphicFramePr>
        <p:xfrm>
          <a:off x="249238" y="0"/>
          <a:ext cx="8270875" cy="4665663"/>
        </p:xfrm>
        <a:graphic>
          <a:graphicData uri="http://schemas.openxmlformats.org/presentationml/2006/ole">
            <mc:AlternateContent xmlns:mc="http://schemas.openxmlformats.org/markup-compatibility/2006">
              <mc:Choice xmlns:v="urn:schemas-microsoft-com:vml" Requires="v">
                <p:oleObj spid="_x0000_s1143844" name="文档" r:id="rId4" imgW="6133744" imgH="3461898" progId="Word.Document.12">
                  <p:embed/>
                </p:oleObj>
              </mc:Choice>
              <mc:Fallback>
                <p:oleObj name="文档" r:id="rId4" imgW="6133744" imgH="3461898" progId="Word.Document.12">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0"/>
                        <a:ext cx="8270875" cy="466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26"/>
          <p:cNvGrpSpPr/>
          <p:nvPr/>
        </p:nvGrpSpPr>
        <p:grpSpPr>
          <a:xfrm>
            <a:off x="179817" y="-92263"/>
            <a:ext cx="8587105" cy="1151950"/>
            <a:chOff x="156210" y="-53631"/>
            <a:chExt cx="8587105" cy="1565491"/>
          </a:xfrm>
        </p:grpSpPr>
        <p:grpSp>
          <p:nvGrpSpPr>
            <p:cNvPr id="3" name="组合 27"/>
            <p:cNvGrpSpPr/>
            <p:nvPr/>
          </p:nvGrpSpPr>
          <p:grpSpPr>
            <a:xfrm>
              <a:off x="3612381" y="-53631"/>
              <a:ext cx="1800233" cy="1565491"/>
              <a:chOff x="8330" y="154"/>
              <a:chExt cx="2790" cy="2572"/>
            </a:xfrm>
          </p:grpSpPr>
          <p:sp>
            <p:nvSpPr>
              <p:cNvPr id="47" name="TextBox 22"/>
              <p:cNvSpPr txBox="1"/>
              <p:nvPr/>
            </p:nvSpPr>
            <p:spPr>
              <a:xfrm>
                <a:off x="8330" y="154"/>
                <a:ext cx="1325" cy="2203"/>
              </a:xfrm>
              <a:prstGeom prst="rect">
                <a:avLst/>
              </a:prstGeom>
              <a:noFill/>
            </p:spPr>
            <p:txBody>
              <a:bodyPr wrap="square" rtlCol="0">
                <a:spAutoFit/>
              </a:bodyPr>
              <a:lstStyle/>
              <a:p>
                <a:r>
                  <a:rPr lang="en-US" altLang="zh-CN" sz="6600" b="1" dirty="0">
                    <a:ln w="17780" cmpd="sng">
                      <a:solidFill>
                        <a:srgbClr val="FFFFFF"/>
                      </a:solidFill>
                      <a:prstDash val="solid"/>
                      <a:miter lim="800000"/>
                    </a:ln>
                    <a:solidFill>
                      <a:srgbClr val="00B0F0"/>
                    </a:solidFill>
                    <a:effectLst>
                      <a:outerShdw blurRad="50800" algn="tl" rotWithShape="0">
                        <a:srgbClr val="000000"/>
                      </a:outerShdw>
                    </a:effectLst>
                  </a:rPr>
                  <a:t> K</a:t>
                </a:r>
                <a:endParaRPr lang="zh-CN" altLang="en-US" sz="6600" b="1" dirty="0">
                  <a:ln w="17780" cmpd="sng">
                    <a:solidFill>
                      <a:srgbClr val="FFFFFF"/>
                    </a:solidFill>
                    <a:prstDash val="solid"/>
                    <a:miter lim="800000"/>
                  </a:ln>
                  <a:solidFill>
                    <a:srgbClr val="00B0F0"/>
                  </a:solidFill>
                  <a:effectLst>
                    <a:outerShdw blurRad="50800" algn="tl" rotWithShape="0">
                      <a:srgbClr val="000000"/>
                    </a:outerShdw>
                  </a:effectLst>
                </a:endParaRPr>
              </a:p>
            </p:txBody>
          </p:sp>
          <p:sp>
            <p:nvSpPr>
              <p:cNvPr id="48" name="TextBox 23"/>
              <p:cNvSpPr txBox="1"/>
              <p:nvPr/>
            </p:nvSpPr>
            <p:spPr>
              <a:xfrm>
                <a:off x="9630" y="315"/>
                <a:ext cx="1296" cy="1652"/>
              </a:xfrm>
              <a:prstGeom prst="rect">
                <a:avLst/>
              </a:prstGeom>
              <a:noFill/>
            </p:spPr>
            <p:txBody>
              <a:bodyPr wrap="square" rtlCol="0">
                <a:spAutoFit/>
              </a:bodyPr>
              <a:lstStyle/>
              <a:p>
                <a:r>
                  <a:rPr lang="zh-CN" altLang="en-US" sz="2400" b="1" dirty="0">
                    <a:solidFill>
                      <a:srgbClr val="00B0F0"/>
                    </a:solidFill>
                    <a:latin typeface="黑体" panose="02010609060101010101" charset="-122"/>
                  </a:rPr>
                  <a:t>考能探究</a:t>
                </a:r>
              </a:p>
            </p:txBody>
          </p:sp>
          <p:sp>
            <p:nvSpPr>
              <p:cNvPr id="49" name="TextBox 24"/>
              <p:cNvSpPr txBox="1"/>
              <p:nvPr/>
            </p:nvSpPr>
            <p:spPr>
              <a:xfrm>
                <a:off x="8553" y="2221"/>
                <a:ext cx="2567" cy="505"/>
              </a:xfrm>
              <a:prstGeom prst="rect">
                <a:avLst/>
              </a:prstGeom>
              <a:solidFill>
                <a:srgbClr val="00B0F0"/>
              </a:solidFill>
              <a:ln>
                <a:solidFill>
                  <a:srgbClr val="0070C0"/>
                </a:solidFill>
              </a:ln>
            </p:spPr>
            <p:txBody>
              <a:bodyPr wrap="square" rtlCol="0">
                <a:spAutoFit/>
              </a:bodyPr>
              <a:lstStyle/>
              <a:p>
                <a:pPr algn="ctr"/>
                <a:r>
                  <a:rPr lang="en-US" altLang="zh-CN" sz="1050" dirty="0">
                    <a:solidFill>
                      <a:schemeClr val="bg1"/>
                    </a:solidFill>
                  </a:rPr>
                  <a:t>KAONENG    TANJIU</a:t>
                </a:r>
                <a:endParaRPr lang="zh-CN" altLang="en-US" sz="1050" dirty="0">
                  <a:solidFill>
                    <a:schemeClr val="bg1"/>
                  </a:solidFill>
                </a:endParaRPr>
              </a:p>
            </p:txBody>
          </p:sp>
        </p:grpSp>
        <p:grpSp>
          <p:nvGrpSpPr>
            <p:cNvPr id="4" name="组合 25"/>
            <p:cNvGrpSpPr/>
            <p:nvPr/>
          </p:nvGrpSpPr>
          <p:grpSpPr>
            <a:xfrm>
              <a:off x="156210" y="1290955"/>
              <a:ext cx="2734945" cy="88265"/>
              <a:chOff x="421" y="1768"/>
              <a:chExt cx="4307" cy="139"/>
            </a:xfrm>
          </p:grpSpPr>
          <p:sp>
            <p:nvSpPr>
              <p:cNvPr id="39"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0"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1"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2"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3"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4"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5"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46" name=" 10"/>
              <p:cNvSpPr/>
              <p:nvPr/>
            </p:nvSpPr>
            <p:spPr>
              <a:xfrm>
                <a:off x="2943" y="1768"/>
                <a:ext cx="86" cy="13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nvGrpSpPr>
            <p:cNvPr id="5" name="组合 1"/>
            <p:cNvGrpSpPr/>
            <p:nvPr/>
          </p:nvGrpSpPr>
          <p:grpSpPr>
            <a:xfrm>
              <a:off x="6009005" y="1278890"/>
              <a:ext cx="2734310" cy="87630"/>
              <a:chOff x="421" y="1768"/>
              <a:chExt cx="4306" cy="138"/>
            </a:xfrm>
          </p:grpSpPr>
          <p:sp>
            <p:nvSpPr>
              <p:cNvPr id="31" name=" 10"/>
              <p:cNvSpPr/>
              <p:nvPr/>
            </p:nvSpPr>
            <p:spPr>
              <a:xfrm>
                <a:off x="421"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2" name=" 10"/>
              <p:cNvSpPr/>
              <p:nvPr/>
            </p:nvSpPr>
            <p:spPr>
              <a:xfrm>
                <a:off x="1113" y="178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3" name=" 10"/>
              <p:cNvSpPr/>
              <p:nvPr/>
            </p:nvSpPr>
            <p:spPr>
              <a:xfrm>
                <a:off x="173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4" name=" 10"/>
              <p:cNvSpPr/>
              <p:nvPr/>
            </p:nvSpPr>
            <p:spPr>
              <a:xfrm>
                <a:off x="3472"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5" name=" 10"/>
              <p:cNvSpPr/>
              <p:nvPr/>
            </p:nvSpPr>
            <p:spPr>
              <a:xfrm>
                <a:off x="3965"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6" name=" 10"/>
              <p:cNvSpPr/>
              <p:nvPr/>
            </p:nvSpPr>
            <p:spPr>
              <a:xfrm>
                <a:off x="2364"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7" name=" 10"/>
              <p:cNvSpPr/>
              <p:nvPr/>
            </p:nvSpPr>
            <p:spPr>
              <a:xfrm>
                <a:off x="4609"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sp>
            <p:nvSpPr>
              <p:cNvPr id="38" name=" 10"/>
              <p:cNvSpPr/>
              <p:nvPr/>
            </p:nvSpPr>
            <p:spPr>
              <a:xfrm>
                <a:off x="2943" y="1768"/>
                <a:ext cx="119" cy="1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00B0F0"/>
                  </a:solidFill>
                </a:endParaRPr>
              </a:p>
            </p:txBody>
          </p:sp>
        </p:grpSp>
      </p:grpSp>
      <p:grpSp>
        <p:nvGrpSpPr>
          <p:cNvPr id="6" name="组合 50"/>
          <p:cNvGrpSpPr/>
          <p:nvPr/>
        </p:nvGrpSpPr>
        <p:grpSpPr>
          <a:xfrm>
            <a:off x="323823" y="1131690"/>
            <a:ext cx="6623050" cy="432030"/>
            <a:chOff x="611725" y="1491675"/>
            <a:chExt cx="6623050" cy="432030"/>
          </a:xfrm>
        </p:grpSpPr>
        <p:sp>
          <p:nvSpPr>
            <p:cNvPr id="52" name="矩形 51"/>
            <p:cNvSpPr/>
            <p:nvPr/>
          </p:nvSpPr>
          <p:spPr>
            <a:xfrm>
              <a:off x="683838" y="1491705"/>
              <a:ext cx="965730" cy="369332"/>
            </a:xfrm>
            <a:prstGeom prst="rect">
              <a:avLst/>
            </a:prstGeom>
          </p:spPr>
          <p:txBody>
            <a:bodyPr wrap="square">
              <a:spAutoFit/>
            </a:bodyPr>
            <a:lstStyle/>
            <a:p>
              <a:r>
                <a:rPr lang="zh-CN" altLang="en-US"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能力</a:t>
              </a:r>
              <a:r>
                <a:rPr lang="en-US" altLang="zh-CN" b="1"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rPr>
                <a:t>4</a:t>
              </a:r>
            </a:p>
          </p:txBody>
        </p:sp>
        <p:grpSp>
          <p:nvGrpSpPr>
            <p:cNvPr id="7" name="组合 38"/>
            <p:cNvGrpSpPr/>
            <p:nvPr/>
          </p:nvGrpSpPr>
          <p:grpSpPr>
            <a:xfrm>
              <a:off x="611725" y="1491675"/>
              <a:ext cx="6623050" cy="432030"/>
              <a:chOff x="611725" y="1563680"/>
              <a:chExt cx="6623050" cy="432030"/>
            </a:xfrm>
          </p:grpSpPr>
          <p:grpSp>
            <p:nvGrpSpPr>
              <p:cNvPr id="8" name="组合 26"/>
              <p:cNvGrpSpPr/>
              <p:nvPr/>
            </p:nvGrpSpPr>
            <p:grpSpPr>
              <a:xfrm>
                <a:off x="611725" y="1563680"/>
                <a:ext cx="6623050" cy="431800"/>
                <a:chOff x="401" y="2369"/>
                <a:chExt cx="10430" cy="680"/>
              </a:xfrm>
            </p:grpSpPr>
            <p:grpSp>
              <p:nvGrpSpPr>
                <p:cNvPr id="9" name="组合 24"/>
                <p:cNvGrpSpPr/>
                <p:nvPr/>
              </p:nvGrpSpPr>
              <p:grpSpPr>
                <a:xfrm>
                  <a:off x="401" y="2369"/>
                  <a:ext cx="1770" cy="680"/>
                  <a:chOff x="-201" y="2349"/>
                  <a:chExt cx="1770" cy="680"/>
                </a:xfrm>
              </p:grpSpPr>
              <p:cxnSp>
                <p:nvCxnSpPr>
                  <p:cNvPr id="59" name="直接连接符 58"/>
                  <p:cNvCxnSpPr/>
                  <p:nvPr/>
                </p:nvCxnSpPr>
                <p:spPr>
                  <a:xfrm flipV="1">
                    <a:off x="-201" y="3009"/>
                    <a:ext cx="1770" cy="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31" y="2349"/>
                    <a:ext cx="0" cy="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2290" y="3029"/>
                  <a:ext cx="854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4"/>
                <p:cNvSpPr txBox="1"/>
                <p:nvPr/>
              </p:nvSpPr>
              <p:spPr>
                <a:xfrm>
                  <a:off x="2442" y="2482"/>
                  <a:ext cx="1616" cy="388"/>
                </a:xfrm>
                <a:prstGeom prst="rect">
                  <a:avLst/>
                </a:prstGeom>
                <a:noFill/>
              </p:spPr>
              <p:txBody>
                <a:bodyPr wrap="none" lIns="0" tIns="0" rIns="0" bIns="0" rtlCol="0">
                  <a:spAutoFit/>
                </a:bodyPr>
                <a:lstStyle/>
                <a:p>
                  <a:r>
                    <a:rPr lang="zh-CN" altLang="zh-CN" sz="1600" dirty="0">
                      <a:latin typeface="黑体" panose="02010609060101010101" charset="-122"/>
                      <a:ea typeface="黑体" panose="02010609060101010101" charset="-122"/>
                    </a:rPr>
                    <a:t>独立性检验</a:t>
                  </a:r>
                  <a:endParaRPr lang="zh-CN" altLang="en-US" b="1" dirty="0">
                    <a:solidFill>
                      <a:schemeClr val="accent6"/>
                    </a:solidFill>
                    <a:latin typeface="黑体" panose="02010609060101010101" charset="-122"/>
                    <a:ea typeface="黑体" panose="02010609060101010101" charset="-122"/>
                  </a:endParaRPr>
                </a:p>
              </p:txBody>
            </p:sp>
          </p:grpSp>
          <p:cxnSp>
            <p:nvCxnSpPr>
              <p:cNvPr id="55" name="直接连接符 54"/>
              <p:cNvCxnSpPr/>
              <p:nvPr/>
            </p:nvCxnSpPr>
            <p:spPr>
              <a:xfrm>
                <a:off x="1835810" y="1563680"/>
                <a:ext cx="0" cy="43203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 name=" 28">
            <a:hlinkClick r:id="rId4" action="ppaction://hlinksldjump"/>
          </p:cNvPr>
          <p:cNvSpPr/>
          <p:nvPr/>
        </p:nvSpPr>
        <p:spPr>
          <a:xfrm>
            <a:off x="6945107" y="4367129"/>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sp>
        <p:nvSpPr>
          <p:cNvPr id="66" name="文本框 1"/>
          <p:cNvSpPr txBox="1"/>
          <p:nvPr/>
        </p:nvSpPr>
        <p:spPr>
          <a:xfrm>
            <a:off x="323823" y="1635711"/>
            <a:ext cx="1800125"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u="sng" noProof="0" dirty="0">
                <a:ln>
                  <a:noFill/>
                </a:ln>
                <a:solidFill>
                  <a:schemeClr val="accent1">
                    <a:lumMod val="50000"/>
                  </a:schemeClr>
                </a:solidFill>
                <a:effectLst/>
                <a:uLnTx/>
                <a:uFillTx/>
                <a:latin typeface="黑体" panose="02010609060101010101" charset="-122"/>
                <a:ea typeface="黑体" panose="02010609060101010101" charset="-122"/>
                <a:cs typeface="+mj-cs"/>
                <a:sym typeface="+mn-ea"/>
              </a:rPr>
              <a:t>典型例题</a:t>
            </a:r>
            <a:endParaRPr lang="zh-CN" altLang="en-US" sz="2000" b="1" u="sng" dirty="0">
              <a:solidFill>
                <a:schemeClr val="accent6"/>
              </a:solidFill>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51" name="矩形 50"/>
              <p:cNvSpPr/>
              <p:nvPr/>
            </p:nvSpPr>
            <p:spPr>
              <a:xfrm>
                <a:off x="6387216" y="349795"/>
                <a:ext cx="2664111" cy="3651705"/>
              </a:xfrm>
              <a:prstGeom prst="rect">
                <a:avLst/>
              </a:prstGeom>
              <a:solidFill>
                <a:schemeClr val="accent5">
                  <a:lumMod val="60000"/>
                  <a:lumOff val="40000"/>
                </a:schemeClr>
              </a:solidFill>
            </p:spPr>
            <p:txBody>
              <a:bodyPr wrap="square">
                <a:spAutoFit/>
              </a:bodyPr>
              <a:lstStyle/>
              <a:p>
                <a:r>
                  <a:rPr lang="en-US" altLang="zh-CN" sz="1400" dirty="0"/>
                  <a:t>1</a:t>
                </a:r>
                <a:r>
                  <a:rPr lang="en-US" altLang="zh-CN" sz="1400" i="1" dirty="0"/>
                  <a:t>.</a:t>
                </a:r>
                <a:r>
                  <a:rPr lang="zh-CN" altLang="zh-CN" sz="1400" dirty="0"/>
                  <a:t>比较两个分类变量有关联的可能性大小的方法</a:t>
                </a:r>
                <a:r>
                  <a:rPr lang="en-US" altLang="zh-CN" sz="1400" dirty="0"/>
                  <a:t>:</a:t>
                </a:r>
                <a:endParaRPr lang="zh-CN" altLang="zh-CN" sz="1400" dirty="0"/>
              </a:p>
              <a:p>
                <a:r>
                  <a:rPr lang="en-US" altLang="zh-CN" sz="1400" dirty="0"/>
                  <a:t>(1)</a:t>
                </a:r>
                <a:r>
                  <a:rPr lang="zh-CN" altLang="zh-CN" sz="1400" dirty="0"/>
                  <a:t>通过计算</a:t>
                </a:r>
                <a:r>
                  <a:rPr lang="en-US" altLang="zh-CN" sz="1400" i="1" dirty="0"/>
                  <a:t>K</a:t>
                </a:r>
                <a:r>
                  <a:rPr lang="en-US" altLang="zh-CN" sz="1400" baseline="30000" dirty="0"/>
                  <a:t>2</a:t>
                </a:r>
                <a:r>
                  <a:rPr lang="zh-CN" altLang="zh-CN" sz="1400" dirty="0"/>
                  <a:t>的大小判断</a:t>
                </a:r>
                <a:r>
                  <a:rPr lang="en-US" altLang="zh-CN" sz="1400" dirty="0"/>
                  <a:t>:</a:t>
                </a:r>
                <a:r>
                  <a:rPr lang="en-US" altLang="zh-CN" sz="1400" i="1" dirty="0"/>
                  <a:t>K</a:t>
                </a:r>
                <a:r>
                  <a:rPr lang="en-US" altLang="zh-CN" sz="1400" baseline="30000" dirty="0"/>
                  <a:t>2</a:t>
                </a:r>
                <a:r>
                  <a:rPr lang="zh-CN" altLang="zh-CN" sz="1400" dirty="0"/>
                  <a:t>越大</a:t>
                </a:r>
                <a:r>
                  <a:rPr lang="en-US" altLang="zh-CN" sz="1400" dirty="0"/>
                  <a:t>,</a:t>
                </a:r>
                <a:r>
                  <a:rPr lang="zh-CN" altLang="zh-CN" sz="1400" dirty="0"/>
                  <a:t>两变量有关联的可能性越大</a:t>
                </a:r>
                <a:r>
                  <a:rPr lang="en-US" altLang="zh-CN" sz="1400" i="1" dirty="0"/>
                  <a:t>.</a:t>
                </a:r>
                <a:endParaRPr lang="zh-CN" altLang="zh-CN" sz="1400" dirty="0"/>
              </a:p>
              <a:p>
                <a:r>
                  <a:rPr lang="en-US" altLang="zh-CN" sz="1400" dirty="0"/>
                  <a:t>(2)</a:t>
                </a:r>
                <a:r>
                  <a:rPr lang="zh-CN" altLang="zh-CN" sz="1400" dirty="0"/>
                  <a:t>通过计算</a:t>
                </a:r>
                <a:r>
                  <a:rPr lang="en-US" altLang="zh-CN" sz="1400" i="1" dirty="0"/>
                  <a:t>|ad-</a:t>
                </a:r>
                <a:r>
                  <a:rPr lang="en-US" altLang="zh-CN" sz="1400" i="1" dirty="0" err="1"/>
                  <a:t>bc</a:t>
                </a:r>
                <a:r>
                  <a:rPr lang="en-US" altLang="zh-CN" sz="1400" i="1" dirty="0"/>
                  <a:t>|</a:t>
                </a:r>
                <a:r>
                  <a:rPr lang="zh-CN" altLang="zh-CN" sz="1400" dirty="0"/>
                  <a:t>的大小判断</a:t>
                </a:r>
                <a:r>
                  <a:rPr lang="en-US" altLang="zh-CN" sz="1400" dirty="0"/>
                  <a:t>:</a:t>
                </a:r>
                <a:r>
                  <a:rPr lang="en-US" altLang="zh-CN" sz="1400" i="1" dirty="0"/>
                  <a:t>|ad-</a:t>
                </a:r>
                <a:r>
                  <a:rPr lang="en-US" altLang="zh-CN" sz="1400" i="1" dirty="0" err="1"/>
                  <a:t>bc</a:t>
                </a:r>
                <a:r>
                  <a:rPr lang="en-US" altLang="zh-CN" sz="1400" i="1" dirty="0"/>
                  <a:t>|</a:t>
                </a:r>
                <a:r>
                  <a:rPr lang="zh-CN" altLang="zh-CN" sz="1400" dirty="0"/>
                  <a:t>越大</a:t>
                </a:r>
                <a:r>
                  <a:rPr lang="en-US" altLang="zh-CN" sz="1400" dirty="0"/>
                  <a:t>,</a:t>
                </a:r>
                <a:r>
                  <a:rPr lang="zh-CN" altLang="zh-CN" sz="1400" dirty="0"/>
                  <a:t>两变量有关联的可能性越大</a:t>
                </a:r>
                <a:r>
                  <a:rPr lang="en-US" altLang="zh-CN" sz="1400" i="1" dirty="0"/>
                  <a:t>.</a:t>
                </a:r>
                <a:endParaRPr lang="zh-CN" altLang="zh-CN" sz="1400" dirty="0"/>
              </a:p>
              <a:p>
                <a:r>
                  <a:rPr lang="en-US" altLang="zh-CN" sz="1400" dirty="0"/>
                  <a:t>2</a:t>
                </a:r>
                <a:r>
                  <a:rPr lang="en-US" altLang="zh-CN" sz="1400" i="1" dirty="0"/>
                  <a:t>.</a:t>
                </a:r>
                <a:r>
                  <a:rPr lang="zh-CN" altLang="zh-CN" sz="1400" dirty="0"/>
                  <a:t>独立性检验的一般步骤</a:t>
                </a:r>
                <a:r>
                  <a:rPr lang="en-US" altLang="zh-CN" sz="1400" dirty="0"/>
                  <a:t>:</a:t>
                </a:r>
                <a:endParaRPr lang="zh-CN" altLang="zh-CN" sz="1400" dirty="0"/>
              </a:p>
              <a:p>
                <a:r>
                  <a:rPr lang="en-US" altLang="zh-CN" sz="1400" dirty="0"/>
                  <a:t>(1)</a:t>
                </a:r>
                <a:r>
                  <a:rPr lang="zh-CN" altLang="zh-CN" sz="1400" dirty="0"/>
                  <a:t>根据样本数据制成</a:t>
                </a:r>
                <a:r>
                  <a:rPr lang="en-US" altLang="zh-CN" sz="1400" dirty="0"/>
                  <a:t>2</a:t>
                </a:r>
                <a:r>
                  <a:rPr lang="en-US" altLang="zh-CN" sz="1400" i="1" dirty="0"/>
                  <a:t>×</a:t>
                </a:r>
                <a:r>
                  <a:rPr lang="en-US" altLang="zh-CN" sz="1400" dirty="0"/>
                  <a:t>2</a:t>
                </a:r>
                <a:r>
                  <a:rPr lang="zh-CN" altLang="zh-CN" sz="1400" dirty="0"/>
                  <a:t>列联表</a:t>
                </a:r>
                <a:r>
                  <a:rPr lang="en-US" altLang="zh-CN" sz="1400" i="1" dirty="0"/>
                  <a:t>.</a:t>
                </a:r>
                <a:endParaRPr lang="zh-CN" altLang="zh-CN" sz="1400" dirty="0"/>
              </a:p>
              <a:p>
                <a:r>
                  <a:rPr lang="en-US" altLang="zh-CN" sz="1400" dirty="0"/>
                  <a:t>(2)</a:t>
                </a:r>
                <a:r>
                  <a:rPr lang="zh-CN" altLang="zh-CN" sz="1400" dirty="0"/>
                  <a:t>根据公式</a:t>
                </a:r>
                <a:r>
                  <a:rPr lang="en-US" altLang="zh-CN" sz="1400" i="1" dirty="0"/>
                  <a:t>K</a:t>
                </a:r>
                <a:r>
                  <a:rPr lang="en-US" altLang="zh-CN" sz="1400" baseline="30000" dirty="0"/>
                  <a:t>2</a:t>
                </a:r>
                <a:r>
                  <a:rPr lang="en-US" altLang="zh-CN" sz="1400" i="1" dirty="0"/>
                  <a:t>=</a:t>
                </a:r>
                <a14:m>
                  <m:oMath xmlns:m="http://schemas.openxmlformats.org/officeDocument/2006/math">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𝑛</m:t>
                        </m:r>
                        <m:r>
                          <m:rPr>
                            <m:nor/>
                          </m:rPr>
                          <a:rPr lang="en-US" altLang="zh-CN" sz="1400"/>
                          <m:t>(</m:t>
                        </m:r>
                        <m:r>
                          <a:rPr lang="en-US" altLang="zh-CN" sz="1400" i="1">
                            <a:latin typeface="Cambria Math" panose="02040503050406030204" pitchFamily="18" charset="0"/>
                          </a:rPr>
                          <m:t>𝑎𝑑</m:t>
                        </m:r>
                        <m:r>
                          <m:rPr>
                            <m:nor/>
                          </m:rPr>
                          <a:rPr lang="en-US" altLang="zh-CN" sz="1400" i="1"/>
                          <m:t>−</m:t>
                        </m:r>
                        <m:r>
                          <a:rPr lang="en-US" altLang="zh-CN" sz="1400" i="1">
                            <a:latin typeface="Cambria Math" panose="02040503050406030204" pitchFamily="18" charset="0"/>
                          </a:rPr>
                          <m:t>𝑏𝑐</m:t>
                        </m:r>
                        <m:sSup>
                          <m:sSupPr>
                            <m:ctrlPr>
                              <a:rPr lang="zh-CN" altLang="zh-CN" sz="1400" i="1">
                                <a:latin typeface="Cambria Math" panose="02040503050406030204" pitchFamily="18" charset="0"/>
                              </a:rPr>
                            </m:ctrlPr>
                          </m:sSupPr>
                          <m:e>
                            <m:r>
                              <m:rPr>
                                <m:nor/>
                              </m:rPr>
                              <a:rPr lang="en-US" altLang="zh-CN" sz="1400"/>
                              <m:t>)</m:t>
                            </m:r>
                          </m:e>
                          <m:sup>
                            <m:r>
                              <a:rPr lang="en-US" altLang="zh-CN" sz="1400">
                                <a:latin typeface="Cambria Math" panose="02040503050406030204" pitchFamily="18" charset="0"/>
                              </a:rPr>
                              <m:t>2</m:t>
                            </m:r>
                          </m:sup>
                        </m:sSup>
                      </m:num>
                      <m:den>
                        <m:r>
                          <m:rPr>
                            <m:nor/>
                          </m:rPr>
                          <a:rPr lang="en-US" altLang="zh-CN" sz="1400"/>
                          <m:t>(</m:t>
                        </m:r>
                        <m:r>
                          <a:rPr lang="en-US" altLang="zh-CN" sz="1400" i="1">
                            <a:latin typeface="Cambria Math" panose="02040503050406030204" pitchFamily="18" charset="0"/>
                          </a:rPr>
                          <m:t>𝑎</m:t>
                        </m:r>
                        <m:r>
                          <a:rPr lang="en-US" altLang="zh-CN" sz="1400">
                            <a:latin typeface="Cambria Math" panose="02040503050406030204" pitchFamily="18" charset="0"/>
                          </a:rPr>
                          <m:t>+</m:t>
                        </m:r>
                        <m:r>
                          <a:rPr lang="en-US" altLang="zh-CN" sz="1400" i="1">
                            <a:latin typeface="Cambria Math" panose="02040503050406030204" pitchFamily="18" charset="0"/>
                          </a:rPr>
                          <m:t>𝑏</m:t>
                        </m:r>
                        <m:r>
                          <m:rPr>
                            <m:nor/>
                          </m:rPr>
                          <a:rPr lang="en-US" altLang="zh-CN" sz="1400"/>
                          <m:t>)(</m:t>
                        </m:r>
                        <m:r>
                          <a:rPr lang="en-US" altLang="zh-CN" sz="1400" i="1">
                            <a:latin typeface="Cambria Math" panose="02040503050406030204" pitchFamily="18" charset="0"/>
                          </a:rPr>
                          <m:t>𝑎</m:t>
                        </m:r>
                        <m:r>
                          <a:rPr lang="en-US" altLang="zh-CN" sz="1400">
                            <a:latin typeface="Cambria Math" panose="02040503050406030204" pitchFamily="18" charset="0"/>
                          </a:rPr>
                          <m:t>+</m:t>
                        </m:r>
                        <m:r>
                          <a:rPr lang="en-US" altLang="zh-CN" sz="1400" i="1">
                            <a:latin typeface="Cambria Math" panose="02040503050406030204" pitchFamily="18" charset="0"/>
                          </a:rPr>
                          <m:t>𝑐</m:t>
                        </m:r>
                        <m:r>
                          <m:rPr>
                            <m:nor/>
                          </m:rPr>
                          <a:rPr lang="en-US" altLang="zh-CN" sz="1400"/>
                          <m:t>)(</m:t>
                        </m:r>
                        <m:r>
                          <a:rPr lang="en-US" altLang="zh-CN" sz="1400" i="1">
                            <a:latin typeface="Cambria Math" panose="02040503050406030204" pitchFamily="18" charset="0"/>
                          </a:rPr>
                          <m:t>𝑏</m:t>
                        </m:r>
                        <m:r>
                          <a:rPr lang="en-US" altLang="zh-CN" sz="1400">
                            <a:latin typeface="Cambria Math" panose="02040503050406030204" pitchFamily="18" charset="0"/>
                          </a:rPr>
                          <m:t>+</m:t>
                        </m:r>
                        <m:r>
                          <a:rPr lang="en-US" altLang="zh-CN" sz="1400" i="1">
                            <a:latin typeface="Cambria Math" panose="02040503050406030204" pitchFamily="18" charset="0"/>
                          </a:rPr>
                          <m:t>𝑑</m:t>
                        </m:r>
                        <m:r>
                          <m:rPr>
                            <m:nor/>
                          </m:rPr>
                          <a:rPr lang="en-US" altLang="zh-CN" sz="1400"/>
                          <m:t>)(</m:t>
                        </m:r>
                        <m:r>
                          <a:rPr lang="en-US" altLang="zh-CN" sz="1400" i="1">
                            <a:latin typeface="Cambria Math" panose="02040503050406030204" pitchFamily="18" charset="0"/>
                          </a:rPr>
                          <m:t>𝑐</m:t>
                        </m:r>
                        <m:r>
                          <a:rPr lang="en-US" altLang="zh-CN" sz="1400">
                            <a:latin typeface="Cambria Math" panose="02040503050406030204" pitchFamily="18" charset="0"/>
                          </a:rPr>
                          <m:t>+</m:t>
                        </m:r>
                        <m:r>
                          <a:rPr lang="en-US" altLang="zh-CN" sz="1400" i="1">
                            <a:latin typeface="Cambria Math" panose="02040503050406030204" pitchFamily="18" charset="0"/>
                          </a:rPr>
                          <m:t>𝑑</m:t>
                        </m:r>
                        <m:r>
                          <m:rPr>
                            <m:nor/>
                          </m:rPr>
                          <a:rPr lang="en-US" altLang="zh-CN" sz="1400"/>
                          <m:t>)</m:t>
                        </m:r>
                      </m:den>
                    </m:f>
                  </m:oMath>
                </a14:m>
                <a:r>
                  <a:rPr lang="en-US" altLang="zh-CN" sz="1400" dirty="0"/>
                  <a:t>,</a:t>
                </a:r>
                <a:r>
                  <a:rPr lang="en-US" altLang="zh-CN" sz="1400" i="1" dirty="0"/>
                  <a:t>n=</a:t>
                </a:r>
                <a:r>
                  <a:rPr lang="en-US" altLang="zh-CN" sz="1400" i="1" dirty="0" err="1"/>
                  <a:t>a+b+c+d</a:t>
                </a:r>
                <a:r>
                  <a:rPr lang="zh-CN" altLang="zh-CN" sz="1400" dirty="0"/>
                  <a:t>计算</a:t>
                </a:r>
                <a:r>
                  <a:rPr lang="en-US" altLang="zh-CN" sz="1400" i="1" dirty="0"/>
                  <a:t>K</a:t>
                </a:r>
                <a:r>
                  <a:rPr lang="en-US" altLang="zh-CN" sz="1400" baseline="30000" dirty="0"/>
                  <a:t>2</a:t>
                </a:r>
                <a:r>
                  <a:rPr lang="zh-CN" altLang="zh-CN" sz="1400" dirty="0"/>
                  <a:t>的观测值</a:t>
                </a:r>
                <a:r>
                  <a:rPr lang="en-US" altLang="zh-CN" sz="1400" i="1" dirty="0"/>
                  <a:t>k.</a:t>
                </a:r>
                <a:endParaRPr lang="zh-CN" altLang="zh-CN" sz="1400" dirty="0"/>
              </a:p>
              <a:p>
                <a:r>
                  <a:rPr lang="en-US" altLang="zh-CN" sz="1400" dirty="0"/>
                  <a:t>(3)</a:t>
                </a:r>
                <a:r>
                  <a:rPr lang="zh-CN" altLang="zh-CN" sz="1400" dirty="0"/>
                  <a:t>比较</a:t>
                </a:r>
                <a:r>
                  <a:rPr lang="en-US" altLang="zh-CN" sz="1400" i="1" dirty="0"/>
                  <a:t>k</a:t>
                </a:r>
                <a:r>
                  <a:rPr lang="zh-CN" altLang="zh-CN" sz="1400" dirty="0"/>
                  <a:t>与临界值的大小关系</a:t>
                </a:r>
                <a:r>
                  <a:rPr lang="en-US" altLang="zh-CN" sz="1400" dirty="0"/>
                  <a:t>,</a:t>
                </a:r>
                <a:r>
                  <a:rPr lang="zh-CN" altLang="zh-CN" sz="1400" dirty="0"/>
                  <a:t>做统计推断</a:t>
                </a:r>
                <a:r>
                  <a:rPr lang="en-US" altLang="zh-CN" sz="1400" i="1" dirty="0"/>
                  <a:t>.</a:t>
                </a:r>
                <a:endParaRPr lang="zh-CN" altLang="zh-CN" sz="1400" dirty="0"/>
              </a:p>
            </p:txBody>
          </p:sp>
        </mc:Choice>
        <mc:Fallback xmlns="">
          <p:sp>
            <p:nvSpPr>
              <p:cNvPr id="51" name="矩形 50"/>
              <p:cNvSpPr>
                <a:spLocks noRot="1" noChangeAspect="1" noMove="1" noResize="1" noEditPoints="1" noAdjustHandles="1" noChangeArrowheads="1" noChangeShapeType="1" noTextEdit="1"/>
              </p:cNvSpPr>
              <p:nvPr/>
            </p:nvSpPr>
            <p:spPr>
              <a:xfrm>
                <a:off x="6408806" y="323760"/>
                <a:ext cx="2664111" cy="3651705"/>
              </a:xfrm>
              <a:prstGeom prst="rect">
                <a:avLst/>
              </a:prstGeom>
              <a:blipFill rotWithShape="0">
                <a:blip r:embed="rId5" cstate="print"/>
                <a:stretch>
                  <a:fillRect l="-686" t="-501"/>
                </a:stretch>
              </a:blipFill>
            </p:spPr>
            <p:txBody>
              <a:bodyPr/>
              <a:lstStyle/>
              <a:p>
                <a:r>
                  <a:rPr lang="zh-CN" altLang="en-US">
                    <a:noFill/>
                  </a:rPr>
                  <a:t> </a:t>
                </a:r>
              </a:p>
            </p:txBody>
          </p:sp>
        </mc:Fallback>
      </mc:AlternateContent>
      <p:sp>
        <p:nvSpPr>
          <p:cNvPr id="53" name=" 212"/>
          <p:cNvSpPr/>
          <p:nvPr/>
        </p:nvSpPr>
        <p:spPr>
          <a:xfrm>
            <a:off x="7847910" y="4207435"/>
            <a:ext cx="1296090" cy="936065"/>
          </a:xfrm>
          <a:prstGeom prst="heart">
            <a:avLst/>
          </a:prstGeom>
          <a:gradFill>
            <a:gsLst>
              <a:gs pos="0">
                <a:schemeClr val="accent1">
                  <a:lumMod val="5000"/>
                  <a:lumOff val="95000"/>
                </a:schemeClr>
              </a:gs>
              <a:gs pos="0">
                <a:schemeClr val="accent1">
                  <a:lumMod val="75000"/>
                </a:schemeClr>
              </a:gs>
              <a:gs pos="60000">
                <a:schemeClr val="accent1">
                  <a:lumMod val="45000"/>
                  <a:lumOff val="55000"/>
                </a:schemeClr>
              </a:gs>
              <a:gs pos="77000">
                <a:schemeClr val="accent1">
                  <a:lumMod val="30000"/>
                  <a:lumOff val="70000"/>
                </a:schemeClr>
              </a:gs>
            </a:gsLst>
            <a:lin ang="54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b="1" dirty="0">
                <a:solidFill>
                  <a:schemeClr val="tx1"/>
                </a:solidFill>
              </a:rPr>
              <a:t>方法归纳</a:t>
            </a:r>
          </a:p>
        </p:txBody>
      </p:sp>
      <p:graphicFrame>
        <p:nvGraphicFramePr>
          <p:cNvPr id="10" name="对象 9"/>
          <p:cNvGraphicFramePr>
            <a:graphicFrameLocks noChangeAspect="1"/>
          </p:cNvGraphicFramePr>
          <p:nvPr>
            <p:extLst>
              <p:ext uri="{D42A27DB-BD31-4B8C-83A1-F6EECF244321}">
                <p14:modId xmlns:p14="http://schemas.microsoft.com/office/powerpoint/2010/main" val="3685085470"/>
              </p:ext>
            </p:extLst>
          </p:nvPr>
        </p:nvGraphicFramePr>
        <p:xfrm>
          <a:off x="52093" y="1920152"/>
          <a:ext cx="6356771" cy="2189331"/>
        </p:xfrm>
        <a:graphic>
          <a:graphicData uri="http://schemas.openxmlformats.org/presentationml/2006/ole">
            <mc:AlternateContent xmlns:mc="http://schemas.openxmlformats.org/markup-compatibility/2006">
              <mc:Choice xmlns:v="urn:schemas-microsoft-com:vml" Requires="v">
                <p:oleObj spid="_x0000_s1149021" name="文档" r:id="rId6" imgW="6133744" imgH="2319121" progId="Word.Document.12">
                  <p:embed/>
                </p:oleObj>
              </mc:Choice>
              <mc:Fallback>
                <p:oleObj name="文档" r:id="rId6" imgW="6133744" imgH="2319121" progId="Word.Document.12">
                  <p:embed/>
                  <p:pic>
                    <p:nvPicPr>
                      <p:cNvPr id="0" name="Picture 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93" y="1920152"/>
                        <a:ext cx="6356771" cy="2189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207746509"/>
              </p:ext>
            </p:extLst>
          </p:nvPr>
        </p:nvGraphicFramePr>
        <p:xfrm>
          <a:off x="52093" y="4031832"/>
          <a:ext cx="4422713" cy="1122545"/>
        </p:xfrm>
        <a:graphic>
          <a:graphicData uri="http://schemas.openxmlformats.org/presentationml/2006/ole">
            <mc:AlternateContent xmlns:mc="http://schemas.openxmlformats.org/markup-compatibility/2006">
              <mc:Choice xmlns:v="urn:schemas-microsoft-com:vml" Requires="v">
                <p:oleObj spid="_x0000_s1149022" name="文档" r:id="rId8" imgW="5273046" imgH="1245063" progId="Word.Document.12">
                  <p:embed/>
                </p:oleObj>
              </mc:Choice>
              <mc:Fallback>
                <p:oleObj name="文档" r:id="rId8" imgW="5273046" imgH="1245063" progId="Word.Document.12">
                  <p:embed/>
                  <p:pic>
                    <p:nvPicPr>
                      <p:cNvPr id="0" name="Picture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93" y="4031832"/>
                        <a:ext cx="4422713" cy="1122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02621570"/>
              </p:ext>
            </p:extLst>
          </p:nvPr>
        </p:nvGraphicFramePr>
        <p:xfrm>
          <a:off x="2857265" y="4173002"/>
          <a:ext cx="4653944" cy="981375"/>
        </p:xfrm>
        <a:graphic>
          <a:graphicData uri="http://schemas.openxmlformats.org/presentationml/2006/ole">
            <mc:AlternateContent xmlns:mc="http://schemas.openxmlformats.org/markup-compatibility/2006">
              <mc:Choice xmlns:v="urn:schemas-microsoft-com:vml" Requires="v">
                <p:oleObj spid="_x0000_s1149023" name="文档" r:id="rId10" imgW="4994835" imgH="627038" progId="Word.Document.12">
                  <p:embed/>
                </p:oleObj>
              </mc:Choice>
              <mc:Fallback>
                <p:oleObj name="文档" r:id="rId10" imgW="4994835" imgH="627038" progId="Word.Document.12">
                  <p:embed/>
                  <p:pic>
                    <p:nvPicPr>
                      <p:cNvPr id="0" name="Picture 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265" y="4173002"/>
                        <a:ext cx="4653944" cy="98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53"/>
                  </p:tgtEl>
                </p:cond>
              </p:nextCondLst>
            </p:seq>
          </p:childTnLst>
        </p:cTn>
      </p:par>
    </p:tnLst>
    <p:bldLst>
      <p:bldP spid="51"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82563" y="122237"/>
          <a:ext cx="6765536" cy="4346907"/>
        </p:xfrm>
        <a:graphic>
          <a:graphicData uri="http://schemas.openxmlformats.org/presentationml/2006/ole">
            <mc:AlternateContent xmlns:mc="http://schemas.openxmlformats.org/markup-compatibility/2006">
              <mc:Choice xmlns:v="urn:schemas-microsoft-com:vml" Requires="v">
                <p:oleObj spid="_x0000_s1147935" name="文档" r:id="rId4" imgW="4949127" imgH="3179543" progId="Word.Document.12">
                  <p:embed/>
                </p:oleObj>
              </mc:Choice>
              <mc:Fallback>
                <p:oleObj name="文档" r:id="rId4" imgW="4949127" imgH="3179543" progId="Word.Document.12">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63" y="122237"/>
                        <a:ext cx="6765536" cy="43469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TextBox 50"/>
          <p:cNvSpPr txBox="1"/>
          <p:nvPr/>
        </p:nvSpPr>
        <p:spPr>
          <a:xfrm>
            <a:off x="323823" y="267654"/>
            <a:ext cx="1296090" cy="249299"/>
          </a:xfrm>
          <a:prstGeom prst="rect">
            <a:avLst/>
          </a:prstGeom>
          <a:noFill/>
        </p:spPr>
        <p:txBody>
          <a:bodyPr wrap="square" lIns="0" tIns="0" rIns="0" bIns="0" rtlCol="0">
            <a:spAutoFit/>
          </a:bodyPr>
          <a:lstStyle/>
          <a:p>
            <a:pPr fontAlgn="auto">
              <a:lnSpc>
                <a:spcPct val="90000"/>
              </a:lnSpc>
              <a:spcAft>
                <a:spcPts val="0"/>
              </a:spcAft>
              <a:defRPr/>
            </a:pPr>
            <a:r>
              <a:rPr lang="zh-CN" altLang="en-US" b="1" u="sng" dirty="0">
                <a:solidFill>
                  <a:schemeClr val="accent1">
                    <a:lumMod val="50000"/>
                  </a:schemeClr>
                </a:solidFill>
                <a:latin typeface="黑体" panose="02010609060101010101" charset="-122"/>
                <a:ea typeface="黑体" panose="02010609060101010101" charset="-122"/>
                <a:cs typeface="+mj-cs"/>
                <a:sym typeface="+mn-ea"/>
              </a:rPr>
              <a:t>变式训练</a:t>
            </a:r>
          </a:p>
        </p:txBody>
      </p:sp>
      <p:sp>
        <p:nvSpPr>
          <p:cNvPr id="63" name=" 28">
            <a:hlinkClick r:id="rId4" action="ppaction://hlinksldjump"/>
          </p:cNvPr>
          <p:cNvSpPr/>
          <p:nvPr/>
        </p:nvSpPr>
        <p:spPr>
          <a:xfrm>
            <a:off x="8028144" y="4299822"/>
            <a:ext cx="907415" cy="71437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000" b="1" dirty="0">
                <a:solidFill>
                  <a:schemeClr val="tx1"/>
                </a:solidFill>
              </a:rPr>
              <a:t>解析</a:t>
            </a:r>
          </a:p>
        </p:txBody>
      </p:sp>
      <p:graphicFrame>
        <p:nvGraphicFramePr>
          <p:cNvPr id="2" name="对象 1"/>
          <p:cNvGraphicFramePr>
            <a:graphicFrameLocks noChangeAspect="1"/>
          </p:cNvGraphicFramePr>
          <p:nvPr>
            <p:extLst>
              <p:ext uri="{D42A27DB-BD31-4B8C-83A1-F6EECF244321}">
                <p14:modId xmlns:p14="http://schemas.microsoft.com/office/powerpoint/2010/main" val="1425393740"/>
              </p:ext>
            </p:extLst>
          </p:nvPr>
        </p:nvGraphicFramePr>
        <p:xfrm>
          <a:off x="107814" y="627669"/>
          <a:ext cx="7128297" cy="4097615"/>
        </p:xfrm>
        <a:graphic>
          <a:graphicData uri="http://schemas.openxmlformats.org/presentationml/2006/ole">
            <mc:AlternateContent xmlns:mc="http://schemas.openxmlformats.org/markup-compatibility/2006">
              <mc:Choice xmlns:v="urn:schemas-microsoft-com:vml" Requires="v">
                <p:oleObj spid="_x0000_s1146911" name="文档" r:id="rId5" imgW="6139734" imgH="3527230" progId="Word.Document.12">
                  <p:embed/>
                </p:oleObj>
              </mc:Choice>
              <mc:Fallback>
                <p:oleObj name="文档" r:id="rId5" imgW="6139734" imgH="3527230" progId="Word.Document.12">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14" y="627669"/>
                        <a:ext cx="7128297" cy="4097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94"/>
  <p:tag name="KSO_WM_UNIT_TYPE" val="a"/>
  <p:tag name="KSO_WM_UNIT_INDEX" val="1"/>
  <p:tag name="KSO_WM_UNIT_ID" val="custom160394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D7E3BC"/>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5898</Words>
  <PresentationFormat>全屏显示(16:9)</PresentationFormat>
  <Paragraphs>1104</Paragraphs>
  <Slides>143</Slides>
  <Notes>135</Notes>
  <HiddenSlides>18</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143</vt:i4>
      </vt:variant>
    </vt:vector>
  </HeadingPairs>
  <TitlesOfParts>
    <vt:vector size="157" baseType="lpstr">
      <vt:lpstr>NEU-BZ-S92</vt:lpstr>
      <vt:lpstr>方正书宋_GBK</vt:lpstr>
      <vt:lpstr>黑体</vt:lpstr>
      <vt:lpstr>楷体</vt:lpstr>
      <vt:lpstr>宋体</vt:lpstr>
      <vt:lpstr>微软雅黑</vt:lpstr>
      <vt:lpstr>Arial</vt:lpstr>
      <vt:lpstr>Calibri</vt:lpstr>
      <vt:lpstr>Cambria Math</vt:lpstr>
      <vt:lpstr>Times New Roman</vt:lpstr>
      <vt:lpstr>Office 主题​​</vt:lpstr>
      <vt:lpstr>Microsoft Office Word 文档</vt:lpstr>
      <vt:lpstr>Equation</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2015-04-24T01:01:00Z</dcterms:created>
  <dcterms:modified xsi:type="dcterms:W3CDTF">2019-03-15T23:38:36Z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